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81" r:id="rId2"/>
    <p:sldMasterId id="2147483802" r:id="rId3"/>
    <p:sldMasterId id="2147483799" r:id="rId4"/>
    <p:sldMasterId id="2147483650" r:id="rId5"/>
  </p:sldMasterIdLst>
  <p:notesMasterIdLst>
    <p:notesMasterId r:id="rId22"/>
  </p:notesMasterIdLst>
  <p:handoutMasterIdLst>
    <p:handoutMasterId r:id="rId23"/>
  </p:handoutMasterIdLst>
  <p:sldIdLst>
    <p:sldId id="273" r:id="rId6"/>
    <p:sldId id="308" r:id="rId7"/>
    <p:sldId id="310" r:id="rId8"/>
    <p:sldId id="324" r:id="rId9"/>
    <p:sldId id="311" r:id="rId10"/>
    <p:sldId id="325" r:id="rId11"/>
    <p:sldId id="326" r:id="rId12"/>
    <p:sldId id="330" r:id="rId13"/>
    <p:sldId id="331" r:id="rId14"/>
    <p:sldId id="337" r:id="rId15"/>
    <p:sldId id="333" r:id="rId16"/>
    <p:sldId id="332" r:id="rId17"/>
    <p:sldId id="336" r:id="rId18"/>
    <p:sldId id="338" r:id="rId19"/>
    <p:sldId id="339" r:id="rId20"/>
    <p:sldId id="305" r:id="rId21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4D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>
      <p:cViewPr varScale="1">
        <p:scale>
          <a:sx n="192" d="100"/>
          <a:sy n="192" d="100"/>
        </p:scale>
        <p:origin x="-7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DC4BEA-32D2-4031-A40B-88B3D3F9F76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7AAEE06-A4F2-44C7-9536-FDE5C48F43B6}">
      <dgm:prSet phldrT="[Text]"/>
      <dgm:spPr/>
      <dgm:t>
        <a:bodyPr/>
        <a:lstStyle/>
        <a:p>
          <a:r>
            <a:rPr lang="en-AU" dirty="0" smtClean="0"/>
            <a:t>Identify, quantify and manage financial and other types of risk</a:t>
          </a:r>
          <a:endParaRPr lang="en-AU" dirty="0"/>
        </a:p>
      </dgm:t>
    </dgm:pt>
    <dgm:pt modelId="{0E96FB1F-DE82-4A96-AB87-E4EB554951C4}" type="parTrans" cxnId="{71BC132D-EF21-43CE-8B65-2332845F20DC}">
      <dgm:prSet/>
      <dgm:spPr/>
      <dgm:t>
        <a:bodyPr/>
        <a:lstStyle/>
        <a:p>
          <a:endParaRPr lang="en-AU"/>
        </a:p>
      </dgm:t>
    </dgm:pt>
    <dgm:pt modelId="{EFC23D73-8605-4DAE-A309-47CCCFEF0906}" type="sibTrans" cxnId="{71BC132D-EF21-43CE-8B65-2332845F20DC}">
      <dgm:prSet/>
      <dgm:spPr/>
      <dgm:t>
        <a:bodyPr/>
        <a:lstStyle/>
        <a:p>
          <a:endParaRPr lang="en-AU"/>
        </a:p>
      </dgm:t>
    </dgm:pt>
    <dgm:pt modelId="{26440DBB-FAC0-4EC8-81E0-B6DD687FCCB2}">
      <dgm:prSet phldrT="[Text]"/>
      <dgm:spPr/>
      <dgm:t>
        <a:bodyPr/>
        <a:lstStyle/>
        <a:p>
          <a:r>
            <a:rPr lang="en-AU" dirty="0" smtClean="0"/>
            <a:t>Advice on long term and short term liabilities</a:t>
          </a:r>
          <a:endParaRPr lang="en-AU" dirty="0"/>
        </a:p>
      </dgm:t>
    </dgm:pt>
    <dgm:pt modelId="{318AD23A-D6ED-40CC-9E82-1155B20A239E}" type="parTrans" cxnId="{74811C49-B985-47D5-BD39-CD4BB914FA8E}">
      <dgm:prSet/>
      <dgm:spPr/>
      <dgm:t>
        <a:bodyPr/>
        <a:lstStyle/>
        <a:p>
          <a:endParaRPr lang="en-AU"/>
        </a:p>
      </dgm:t>
    </dgm:pt>
    <dgm:pt modelId="{BB38DED9-D0B6-4781-AECB-F471855807E1}" type="sibTrans" cxnId="{74811C49-B985-47D5-BD39-CD4BB914FA8E}">
      <dgm:prSet/>
      <dgm:spPr/>
      <dgm:t>
        <a:bodyPr/>
        <a:lstStyle/>
        <a:p>
          <a:endParaRPr lang="en-AU"/>
        </a:p>
      </dgm:t>
    </dgm:pt>
    <dgm:pt modelId="{B9697445-3B1E-413E-A2D3-247CE8424CE1}">
      <dgm:prSet phldrT="[Text]"/>
      <dgm:spPr/>
      <dgm:t>
        <a:bodyPr/>
        <a:lstStyle/>
        <a:p>
          <a:r>
            <a:rPr lang="en-AU" dirty="0" smtClean="0"/>
            <a:t>Define, analyse and solve complex problems</a:t>
          </a:r>
          <a:endParaRPr lang="en-AU" dirty="0"/>
        </a:p>
      </dgm:t>
    </dgm:pt>
    <dgm:pt modelId="{DB411602-391A-4B23-BF25-FAECDED6317E}" type="parTrans" cxnId="{6037556F-69E6-44FD-A243-08DBD68A91AF}">
      <dgm:prSet/>
      <dgm:spPr/>
      <dgm:t>
        <a:bodyPr/>
        <a:lstStyle/>
        <a:p>
          <a:endParaRPr lang="en-AU"/>
        </a:p>
      </dgm:t>
    </dgm:pt>
    <dgm:pt modelId="{D6CEA3AE-E6AC-45E1-97BE-9E6EA223089A}" type="sibTrans" cxnId="{6037556F-69E6-44FD-A243-08DBD68A91AF}">
      <dgm:prSet/>
      <dgm:spPr/>
      <dgm:t>
        <a:bodyPr/>
        <a:lstStyle/>
        <a:p>
          <a:endParaRPr lang="en-AU"/>
        </a:p>
      </dgm:t>
    </dgm:pt>
    <dgm:pt modelId="{07FC221B-E639-48CC-9F0C-10BD042E21F3}">
      <dgm:prSet phldrT="[Text]"/>
      <dgm:spPr/>
      <dgm:t>
        <a:bodyPr/>
        <a:lstStyle/>
        <a:p>
          <a:r>
            <a:rPr lang="en-AU" dirty="0" smtClean="0"/>
            <a:t>Provide regulatory and high value corporate and trustee advice</a:t>
          </a:r>
          <a:endParaRPr lang="en-AU" dirty="0"/>
        </a:p>
      </dgm:t>
    </dgm:pt>
    <dgm:pt modelId="{291E2E57-5F5B-4075-8AEE-C987E52C51CB}" type="parTrans" cxnId="{21D14CE2-1E88-46CF-B2DF-C7D1ECCA0BA7}">
      <dgm:prSet/>
      <dgm:spPr/>
      <dgm:t>
        <a:bodyPr/>
        <a:lstStyle/>
        <a:p>
          <a:endParaRPr lang="en-AU"/>
        </a:p>
      </dgm:t>
    </dgm:pt>
    <dgm:pt modelId="{A4D38C6D-083F-4B47-9F96-57D3191697EC}" type="sibTrans" cxnId="{21D14CE2-1E88-46CF-B2DF-C7D1ECCA0BA7}">
      <dgm:prSet/>
      <dgm:spPr/>
      <dgm:t>
        <a:bodyPr/>
        <a:lstStyle/>
        <a:p>
          <a:endParaRPr lang="en-AU"/>
        </a:p>
      </dgm:t>
    </dgm:pt>
    <dgm:pt modelId="{27D76F95-BD92-4657-AA9E-D896EB58AB1A}">
      <dgm:prSet/>
      <dgm:spPr/>
      <dgm:t>
        <a:bodyPr/>
        <a:lstStyle/>
        <a:p>
          <a:r>
            <a:rPr lang="en-AU" dirty="0" smtClean="0"/>
            <a:t>Strategic planning ….(and more)</a:t>
          </a:r>
          <a:endParaRPr lang="en-AU" dirty="0"/>
        </a:p>
      </dgm:t>
    </dgm:pt>
    <dgm:pt modelId="{461D97CA-A905-482D-A9C8-4D31F68C1B62}" type="parTrans" cxnId="{5550AC52-91CD-4D86-9DC5-270AE78AE7EA}">
      <dgm:prSet/>
      <dgm:spPr/>
      <dgm:t>
        <a:bodyPr/>
        <a:lstStyle/>
        <a:p>
          <a:endParaRPr lang="en-AU"/>
        </a:p>
      </dgm:t>
    </dgm:pt>
    <dgm:pt modelId="{30125F2A-3450-46E2-A22A-16C3A88A0BE5}" type="sibTrans" cxnId="{5550AC52-91CD-4D86-9DC5-270AE78AE7EA}">
      <dgm:prSet/>
      <dgm:spPr/>
      <dgm:t>
        <a:bodyPr/>
        <a:lstStyle/>
        <a:p>
          <a:endParaRPr lang="en-AU"/>
        </a:p>
      </dgm:t>
    </dgm:pt>
    <dgm:pt modelId="{56FE0A6F-AD3A-4DCE-84FB-31EDA2D93A18}" type="pres">
      <dgm:prSet presAssocID="{E3DC4BEA-32D2-4031-A40B-88B3D3F9F76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1F9243-79DA-4197-B2A0-652DEE0DC6A4}" type="pres">
      <dgm:prSet presAssocID="{E3DC4BEA-32D2-4031-A40B-88B3D3F9F766}" presName="dummyMaxCanvas" presStyleCnt="0">
        <dgm:presLayoutVars/>
      </dgm:prSet>
      <dgm:spPr/>
    </dgm:pt>
    <dgm:pt modelId="{248B5EEC-40B4-460A-AD9B-AAE6D3A5F24B}" type="pres">
      <dgm:prSet presAssocID="{E3DC4BEA-32D2-4031-A40B-88B3D3F9F766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712100C-EA50-4AFA-92DD-9E982D29CA4A}" type="pres">
      <dgm:prSet presAssocID="{E3DC4BEA-32D2-4031-A40B-88B3D3F9F766}" presName="FiveNodes_2" presStyleLbl="node1" presStyleIdx="1" presStyleCnt="5" custLinFactNeighborX="-448" custLinFactNeighborY="-277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E01808B-88F8-4CD2-A80A-19D5A977750F}" type="pres">
      <dgm:prSet presAssocID="{E3DC4BEA-32D2-4031-A40B-88B3D3F9F766}" presName="FiveNodes_3" presStyleLbl="node1" presStyleIdx="2" presStyleCnt="5" custLinFactNeighborY="-555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094A4DA-1B87-4874-9EFF-28560B5CC801}" type="pres">
      <dgm:prSet presAssocID="{E3DC4BEA-32D2-4031-A40B-88B3D3F9F766}" presName="FiveNodes_4" presStyleLbl="node1" presStyleIdx="3" presStyleCnt="5" custLinFactNeighborY="-833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16A836A-855D-434E-9ABD-637B2B2E99AA}" type="pres">
      <dgm:prSet presAssocID="{E3DC4BEA-32D2-4031-A40B-88B3D3F9F766}" presName="FiveNodes_5" presStyleLbl="node1" presStyleIdx="4" presStyleCnt="5" custLinFactNeighborY="-1111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3A7709-7DF6-4CAE-9D59-AC8AFF832DCC}" type="pres">
      <dgm:prSet presAssocID="{E3DC4BEA-32D2-4031-A40B-88B3D3F9F766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DB263D-712B-4BCC-8C54-935036092905}" type="pres">
      <dgm:prSet presAssocID="{E3DC4BEA-32D2-4031-A40B-88B3D3F9F766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9DC2C-0CFB-48DE-B49F-8A234F744152}" type="pres">
      <dgm:prSet presAssocID="{E3DC4BEA-32D2-4031-A40B-88B3D3F9F766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CA8B09-E1FE-4C0E-BC18-267E0B652D00}" type="pres">
      <dgm:prSet presAssocID="{E3DC4BEA-32D2-4031-A40B-88B3D3F9F766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A33AB-6237-4789-BCD6-C13C076A60D7}" type="pres">
      <dgm:prSet presAssocID="{E3DC4BEA-32D2-4031-A40B-88B3D3F9F766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A52D34B-9457-498A-9DEB-F3F7F5B7CEE8}" type="pres">
      <dgm:prSet presAssocID="{E3DC4BEA-32D2-4031-A40B-88B3D3F9F766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BA1F8A2-6240-4E32-ACEC-EAD8BA10209F}" type="pres">
      <dgm:prSet presAssocID="{E3DC4BEA-32D2-4031-A40B-88B3D3F9F766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6BAE121-3D03-4991-B7FB-83A2E3A1B708}" type="pres">
      <dgm:prSet presAssocID="{E3DC4BEA-32D2-4031-A40B-88B3D3F9F766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D700B14-BF56-420C-BD5C-64E3F91684EC}" type="pres">
      <dgm:prSet presAssocID="{E3DC4BEA-32D2-4031-A40B-88B3D3F9F766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21D14CE2-1E88-46CF-B2DF-C7D1ECCA0BA7}" srcId="{E3DC4BEA-32D2-4031-A40B-88B3D3F9F766}" destId="{07FC221B-E639-48CC-9F0C-10BD042E21F3}" srcOrd="3" destOrd="0" parTransId="{291E2E57-5F5B-4075-8AEE-C987E52C51CB}" sibTransId="{A4D38C6D-083F-4B47-9F96-57D3191697EC}"/>
    <dgm:cxn modelId="{07D0595C-1C50-B141-8159-C9BA6316EE58}" type="presOf" srcId="{BB38DED9-D0B6-4781-AECB-F471855807E1}" destId="{33DB263D-712B-4BCC-8C54-935036092905}" srcOrd="0" destOrd="0" presId="urn:microsoft.com/office/officeart/2005/8/layout/vProcess5"/>
    <dgm:cxn modelId="{9DAE41B2-5734-174D-ADB5-B99100942743}" type="presOf" srcId="{07FC221B-E639-48CC-9F0C-10BD042E21F3}" destId="{C094A4DA-1B87-4874-9EFF-28560B5CC801}" srcOrd="0" destOrd="0" presId="urn:microsoft.com/office/officeart/2005/8/layout/vProcess5"/>
    <dgm:cxn modelId="{722CB197-6EA2-4E4B-8D1E-B590851CE6B0}" type="presOf" srcId="{07FC221B-E639-48CC-9F0C-10BD042E21F3}" destId="{C6BAE121-3D03-4991-B7FB-83A2E3A1B708}" srcOrd="1" destOrd="0" presId="urn:microsoft.com/office/officeart/2005/8/layout/vProcess5"/>
    <dgm:cxn modelId="{060AB3A0-951A-FE4F-8723-6C527BD8A5F9}" type="presOf" srcId="{E3DC4BEA-32D2-4031-A40B-88B3D3F9F766}" destId="{56FE0A6F-AD3A-4DCE-84FB-31EDA2D93A18}" srcOrd="0" destOrd="0" presId="urn:microsoft.com/office/officeart/2005/8/layout/vProcess5"/>
    <dgm:cxn modelId="{1CA072A6-58E0-7147-835C-28AC1BD3563E}" type="presOf" srcId="{27D76F95-BD92-4657-AA9E-D896EB58AB1A}" destId="{316A836A-855D-434E-9ABD-637B2B2E99AA}" srcOrd="0" destOrd="0" presId="urn:microsoft.com/office/officeart/2005/8/layout/vProcess5"/>
    <dgm:cxn modelId="{9F1AAD94-D56E-5C41-B9AA-BEF21DA96D5C}" type="presOf" srcId="{27D76F95-BD92-4657-AA9E-D896EB58AB1A}" destId="{BD700B14-BF56-420C-BD5C-64E3F91684EC}" srcOrd="1" destOrd="0" presId="urn:microsoft.com/office/officeart/2005/8/layout/vProcess5"/>
    <dgm:cxn modelId="{733B36CA-0148-0A4E-9AF6-0647B6CC0003}" type="presOf" srcId="{D6CEA3AE-E6AC-45E1-97BE-9E6EA223089A}" destId="{1C49DC2C-0CFB-48DE-B49F-8A234F744152}" srcOrd="0" destOrd="0" presId="urn:microsoft.com/office/officeart/2005/8/layout/vProcess5"/>
    <dgm:cxn modelId="{C9C4E4DE-8268-704B-BDC4-E74ECFA6EDC2}" type="presOf" srcId="{EFC23D73-8605-4DAE-A309-47CCCFEF0906}" destId="{B93A7709-7DF6-4CAE-9D59-AC8AFF832DCC}" srcOrd="0" destOrd="0" presId="urn:microsoft.com/office/officeart/2005/8/layout/vProcess5"/>
    <dgm:cxn modelId="{59DD0241-BAA6-9A4E-B428-8207EFBFA516}" type="presOf" srcId="{97AAEE06-A4F2-44C7-9536-FDE5C48F43B6}" destId="{D79A33AB-6237-4789-BCD6-C13C076A60D7}" srcOrd="1" destOrd="0" presId="urn:microsoft.com/office/officeart/2005/8/layout/vProcess5"/>
    <dgm:cxn modelId="{B2F485DA-8670-F94F-B717-A8FA4A839CC9}" type="presOf" srcId="{26440DBB-FAC0-4EC8-81E0-B6DD687FCCB2}" destId="{9712100C-EA50-4AFA-92DD-9E982D29CA4A}" srcOrd="0" destOrd="0" presId="urn:microsoft.com/office/officeart/2005/8/layout/vProcess5"/>
    <dgm:cxn modelId="{5550AC52-91CD-4D86-9DC5-270AE78AE7EA}" srcId="{E3DC4BEA-32D2-4031-A40B-88B3D3F9F766}" destId="{27D76F95-BD92-4657-AA9E-D896EB58AB1A}" srcOrd="4" destOrd="0" parTransId="{461D97CA-A905-482D-A9C8-4D31F68C1B62}" sibTransId="{30125F2A-3450-46E2-A22A-16C3A88A0BE5}"/>
    <dgm:cxn modelId="{57A6B015-0330-E145-98EB-4D94FF516261}" type="presOf" srcId="{B9697445-3B1E-413E-A2D3-247CE8424CE1}" destId="{DBA1F8A2-6240-4E32-ACEC-EAD8BA10209F}" srcOrd="1" destOrd="0" presId="urn:microsoft.com/office/officeart/2005/8/layout/vProcess5"/>
    <dgm:cxn modelId="{BE33351B-22C6-C64C-BDB3-579E10C21407}" type="presOf" srcId="{A4D38C6D-083F-4B47-9F96-57D3191697EC}" destId="{C3CA8B09-E1FE-4C0E-BC18-267E0B652D00}" srcOrd="0" destOrd="0" presId="urn:microsoft.com/office/officeart/2005/8/layout/vProcess5"/>
    <dgm:cxn modelId="{71BC132D-EF21-43CE-8B65-2332845F20DC}" srcId="{E3DC4BEA-32D2-4031-A40B-88B3D3F9F766}" destId="{97AAEE06-A4F2-44C7-9536-FDE5C48F43B6}" srcOrd="0" destOrd="0" parTransId="{0E96FB1F-DE82-4A96-AB87-E4EB554951C4}" sibTransId="{EFC23D73-8605-4DAE-A309-47CCCFEF0906}"/>
    <dgm:cxn modelId="{7633D29E-F530-9A41-AFB5-6554816951A4}" type="presOf" srcId="{97AAEE06-A4F2-44C7-9536-FDE5C48F43B6}" destId="{248B5EEC-40B4-460A-AD9B-AAE6D3A5F24B}" srcOrd="0" destOrd="0" presId="urn:microsoft.com/office/officeart/2005/8/layout/vProcess5"/>
    <dgm:cxn modelId="{D213D782-7B3A-CB4D-B5A1-8E6E9306F298}" type="presOf" srcId="{26440DBB-FAC0-4EC8-81E0-B6DD687FCCB2}" destId="{EA52D34B-9457-498A-9DEB-F3F7F5B7CEE8}" srcOrd="1" destOrd="0" presId="urn:microsoft.com/office/officeart/2005/8/layout/vProcess5"/>
    <dgm:cxn modelId="{D7C3F2FD-484E-024B-BF9C-A2D0AA360959}" type="presOf" srcId="{B9697445-3B1E-413E-A2D3-247CE8424CE1}" destId="{FE01808B-88F8-4CD2-A80A-19D5A977750F}" srcOrd="0" destOrd="0" presId="urn:microsoft.com/office/officeart/2005/8/layout/vProcess5"/>
    <dgm:cxn modelId="{74811C49-B985-47D5-BD39-CD4BB914FA8E}" srcId="{E3DC4BEA-32D2-4031-A40B-88B3D3F9F766}" destId="{26440DBB-FAC0-4EC8-81E0-B6DD687FCCB2}" srcOrd="1" destOrd="0" parTransId="{318AD23A-D6ED-40CC-9E82-1155B20A239E}" sibTransId="{BB38DED9-D0B6-4781-AECB-F471855807E1}"/>
    <dgm:cxn modelId="{6037556F-69E6-44FD-A243-08DBD68A91AF}" srcId="{E3DC4BEA-32D2-4031-A40B-88B3D3F9F766}" destId="{B9697445-3B1E-413E-A2D3-247CE8424CE1}" srcOrd="2" destOrd="0" parTransId="{DB411602-391A-4B23-BF25-FAECDED6317E}" sibTransId="{D6CEA3AE-E6AC-45E1-97BE-9E6EA223089A}"/>
    <dgm:cxn modelId="{D9D053AD-7B73-954C-A447-87D433412638}" type="presParOf" srcId="{56FE0A6F-AD3A-4DCE-84FB-31EDA2D93A18}" destId="{281F9243-79DA-4197-B2A0-652DEE0DC6A4}" srcOrd="0" destOrd="0" presId="urn:microsoft.com/office/officeart/2005/8/layout/vProcess5"/>
    <dgm:cxn modelId="{F43A172F-84DC-9B43-8FBA-090174A7617E}" type="presParOf" srcId="{56FE0A6F-AD3A-4DCE-84FB-31EDA2D93A18}" destId="{248B5EEC-40B4-460A-AD9B-AAE6D3A5F24B}" srcOrd="1" destOrd="0" presId="urn:microsoft.com/office/officeart/2005/8/layout/vProcess5"/>
    <dgm:cxn modelId="{A2296959-43DA-B74A-AF75-5F7D2113DDDF}" type="presParOf" srcId="{56FE0A6F-AD3A-4DCE-84FB-31EDA2D93A18}" destId="{9712100C-EA50-4AFA-92DD-9E982D29CA4A}" srcOrd="2" destOrd="0" presId="urn:microsoft.com/office/officeart/2005/8/layout/vProcess5"/>
    <dgm:cxn modelId="{62B30A42-FA05-9942-AE0B-29CE9E97F295}" type="presParOf" srcId="{56FE0A6F-AD3A-4DCE-84FB-31EDA2D93A18}" destId="{FE01808B-88F8-4CD2-A80A-19D5A977750F}" srcOrd="3" destOrd="0" presId="urn:microsoft.com/office/officeart/2005/8/layout/vProcess5"/>
    <dgm:cxn modelId="{831A9B4F-7117-E34D-B77F-115711DF2FF1}" type="presParOf" srcId="{56FE0A6F-AD3A-4DCE-84FB-31EDA2D93A18}" destId="{C094A4DA-1B87-4874-9EFF-28560B5CC801}" srcOrd="4" destOrd="0" presId="urn:microsoft.com/office/officeart/2005/8/layout/vProcess5"/>
    <dgm:cxn modelId="{45649720-0C89-0447-BE29-6D3443F288C7}" type="presParOf" srcId="{56FE0A6F-AD3A-4DCE-84FB-31EDA2D93A18}" destId="{316A836A-855D-434E-9ABD-637B2B2E99AA}" srcOrd="5" destOrd="0" presId="urn:microsoft.com/office/officeart/2005/8/layout/vProcess5"/>
    <dgm:cxn modelId="{4A0FE7CC-6AC6-2F4C-9164-C2C882FA2DF4}" type="presParOf" srcId="{56FE0A6F-AD3A-4DCE-84FB-31EDA2D93A18}" destId="{B93A7709-7DF6-4CAE-9D59-AC8AFF832DCC}" srcOrd="6" destOrd="0" presId="urn:microsoft.com/office/officeart/2005/8/layout/vProcess5"/>
    <dgm:cxn modelId="{8AF31C3E-B3B0-5347-B5E2-1A3FEB5B20D9}" type="presParOf" srcId="{56FE0A6F-AD3A-4DCE-84FB-31EDA2D93A18}" destId="{33DB263D-712B-4BCC-8C54-935036092905}" srcOrd="7" destOrd="0" presId="urn:microsoft.com/office/officeart/2005/8/layout/vProcess5"/>
    <dgm:cxn modelId="{3F9AD972-1B4F-4044-AB7F-E13DE30FE6D4}" type="presParOf" srcId="{56FE0A6F-AD3A-4DCE-84FB-31EDA2D93A18}" destId="{1C49DC2C-0CFB-48DE-B49F-8A234F744152}" srcOrd="8" destOrd="0" presId="urn:microsoft.com/office/officeart/2005/8/layout/vProcess5"/>
    <dgm:cxn modelId="{3544278E-0C6B-544D-9487-8619D007135D}" type="presParOf" srcId="{56FE0A6F-AD3A-4DCE-84FB-31EDA2D93A18}" destId="{C3CA8B09-E1FE-4C0E-BC18-267E0B652D00}" srcOrd="9" destOrd="0" presId="urn:microsoft.com/office/officeart/2005/8/layout/vProcess5"/>
    <dgm:cxn modelId="{6462EE0E-965C-E440-AE06-9D315760EBD7}" type="presParOf" srcId="{56FE0A6F-AD3A-4DCE-84FB-31EDA2D93A18}" destId="{D79A33AB-6237-4789-BCD6-C13C076A60D7}" srcOrd="10" destOrd="0" presId="urn:microsoft.com/office/officeart/2005/8/layout/vProcess5"/>
    <dgm:cxn modelId="{FFEBB365-314E-944C-8A00-43B416631FF5}" type="presParOf" srcId="{56FE0A6F-AD3A-4DCE-84FB-31EDA2D93A18}" destId="{EA52D34B-9457-498A-9DEB-F3F7F5B7CEE8}" srcOrd="11" destOrd="0" presId="urn:microsoft.com/office/officeart/2005/8/layout/vProcess5"/>
    <dgm:cxn modelId="{DAEF0BC0-C2F7-E64C-BF21-E68D2A8824B8}" type="presParOf" srcId="{56FE0A6F-AD3A-4DCE-84FB-31EDA2D93A18}" destId="{DBA1F8A2-6240-4E32-ACEC-EAD8BA10209F}" srcOrd="12" destOrd="0" presId="urn:microsoft.com/office/officeart/2005/8/layout/vProcess5"/>
    <dgm:cxn modelId="{991CE11E-234A-CE48-A864-C8B6AD4B7A63}" type="presParOf" srcId="{56FE0A6F-AD3A-4DCE-84FB-31EDA2D93A18}" destId="{C6BAE121-3D03-4991-B7FB-83A2E3A1B708}" srcOrd="13" destOrd="0" presId="urn:microsoft.com/office/officeart/2005/8/layout/vProcess5"/>
    <dgm:cxn modelId="{7354DC63-C745-B54E-B743-FB08C2CB6AA8}" type="presParOf" srcId="{56FE0A6F-AD3A-4DCE-84FB-31EDA2D93A18}" destId="{BD700B14-BF56-420C-BD5C-64E3F91684EC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8B5EEC-40B4-460A-AD9B-AAE6D3A5F24B}">
      <dsp:nvSpPr>
        <dsp:cNvPr id="0" name=""/>
        <dsp:cNvSpPr/>
      </dsp:nvSpPr>
      <dsp:spPr>
        <a:xfrm>
          <a:off x="0" y="0"/>
          <a:ext cx="6154523" cy="453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Identify, quantify and manage financial and other types of risk</a:t>
          </a:r>
          <a:endParaRPr lang="en-AU" sz="1400" kern="1200" dirty="0"/>
        </a:p>
      </dsp:txBody>
      <dsp:txXfrm>
        <a:off x="13287" y="13287"/>
        <a:ext cx="5611922" cy="427076"/>
      </dsp:txXfrm>
    </dsp:sp>
    <dsp:sp modelId="{9712100C-EA50-4AFA-92DD-9E982D29CA4A}">
      <dsp:nvSpPr>
        <dsp:cNvPr id="0" name=""/>
        <dsp:cNvSpPr/>
      </dsp:nvSpPr>
      <dsp:spPr>
        <a:xfrm>
          <a:off x="432018" y="504054"/>
          <a:ext cx="6154523" cy="453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Advice on long term and short term liabilities</a:t>
          </a:r>
          <a:endParaRPr lang="en-AU" sz="1400" kern="1200" dirty="0"/>
        </a:p>
      </dsp:txBody>
      <dsp:txXfrm>
        <a:off x="445305" y="517341"/>
        <a:ext cx="5373485" cy="427076"/>
      </dsp:txXfrm>
    </dsp:sp>
    <dsp:sp modelId="{FE01808B-88F8-4CD2-A80A-19D5A977750F}">
      <dsp:nvSpPr>
        <dsp:cNvPr id="0" name=""/>
        <dsp:cNvSpPr/>
      </dsp:nvSpPr>
      <dsp:spPr>
        <a:xfrm>
          <a:off x="919182" y="1008114"/>
          <a:ext cx="6154523" cy="453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Define, analyse and solve complex problems</a:t>
          </a:r>
          <a:endParaRPr lang="en-AU" sz="1400" kern="1200" dirty="0"/>
        </a:p>
      </dsp:txBody>
      <dsp:txXfrm>
        <a:off x="932469" y="1021401"/>
        <a:ext cx="5373485" cy="427076"/>
      </dsp:txXfrm>
    </dsp:sp>
    <dsp:sp modelId="{C094A4DA-1B87-4874-9EFF-28560B5CC801}">
      <dsp:nvSpPr>
        <dsp:cNvPr id="0" name=""/>
        <dsp:cNvSpPr/>
      </dsp:nvSpPr>
      <dsp:spPr>
        <a:xfrm>
          <a:off x="1378773" y="1512169"/>
          <a:ext cx="6154523" cy="453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Provide regulatory and high value corporate and trustee advice</a:t>
          </a:r>
          <a:endParaRPr lang="en-AU" sz="1400" kern="1200" dirty="0"/>
        </a:p>
      </dsp:txBody>
      <dsp:txXfrm>
        <a:off x="1392060" y="1525456"/>
        <a:ext cx="5373485" cy="427076"/>
      </dsp:txXfrm>
    </dsp:sp>
    <dsp:sp modelId="{316A836A-855D-434E-9ABD-637B2B2E99AA}">
      <dsp:nvSpPr>
        <dsp:cNvPr id="0" name=""/>
        <dsp:cNvSpPr/>
      </dsp:nvSpPr>
      <dsp:spPr>
        <a:xfrm>
          <a:off x="1838364" y="2016224"/>
          <a:ext cx="6154523" cy="453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Strategic planning ….(and more)</a:t>
          </a:r>
          <a:endParaRPr lang="en-AU" sz="1400" kern="1200" dirty="0"/>
        </a:p>
      </dsp:txBody>
      <dsp:txXfrm>
        <a:off x="1851651" y="2029511"/>
        <a:ext cx="5373485" cy="427076"/>
      </dsp:txXfrm>
    </dsp:sp>
    <dsp:sp modelId="{B93A7709-7DF6-4CAE-9D59-AC8AFF832DCC}">
      <dsp:nvSpPr>
        <dsp:cNvPr id="0" name=""/>
        <dsp:cNvSpPr/>
      </dsp:nvSpPr>
      <dsp:spPr>
        <a:xfrm>
          <a:off x="5859650" y="331416"/>
          <a:ext cx="294872" cy="29487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300" kern="1200"/>
        </a:p>
      </dsp:txBody>
      <dsp:txXfrm>
        <a:off x="5925996" y="331416"/>
        <a:ext cx="162180" cy="221891"/>
      </dsp:txXfrm>
    </dsp:sp>
    <dsp:sp modelId="{33DB263D-712B-4BCC-8C54-935036092905}">
      <dsp:nvSpPr>
        <dsp:cNvPr id="0" name=""/>
        <dsp:cNvSpPr/>
      </dsp:nvSpPr>
      <dsp:spPr>
        <a:xfrm>
          <a:off x="6319242" y="848074"/>
          <a:ext cx="294872" cy="29487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300" kern="1200"/>
        </a:p>
      </dsp:txBody>
      <dsp:txXfrm>
        <a:off x="6385588" y="848074"/>
        <a:ext cx="162180" cy="221891"/>
      </dsp:txXfrm>
    </dsp:sp>
    <dsp:sp modelId="{1C49DC2C-0CFB-48DE-B49F-8A234F744152}">
      <dsp:nvSpPr>
        <dsp:cNvPr id="0" name=""/>
        <dsp:cNvSpPr/>
      </dsp:nvSpPr>
      <dsp:spPr>
        <a:xfrm>
          <a:off x="6778833" y="1357170"/>
          <a:ext cx="294872" cy="29487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300" kern="1200"/>
        </a:p>
      </dsp:txBody>
      <dsp:txXfrm>
        <a:off x="6845179" y="1357170"/>
        <a:ext cx="162180" cy="221891"/>
      </dsp:txXfrm>
    </dsp:sp>
    <dsp:sp modelId="{C3CA8B09-E1FE-4C0E-BC18-267E0B652D00}">
      <dsp:nvSpPr>
        <dsp:cNvPr id="0" name=""/>
        <dsp:cNvSpPr/>
      </dsp:nvSpPr>
      <dsp:spPr>
        <a:xfrm>
          <a:off x="7238424" y="1878868"/>
          <a:ext cx="294872" cy="29487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300" kern="1200"/>
        </a:p>
      </dsp:txBody>
      <dsp:txXfrm>
        <a:off x="7304770" y="1878868"/>
        <a:ext cx="162180" cy="2218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cs typeface="Arial" panose="020B0604020202020204" pitchFamily="34" charset="0"/>
              </a:defRPr>
            </a:lvl1pPr>
          </a:lstStyle>
          <a:p>
            <a:fld id="{695A2842-1745-40C1-A10B-93DB3144000D}" type="datetimeFigureOut">
              <a:rPr lang="en-AU"/>
              <a:pPr/>
              <a:t>6/3/17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cs typeface="Arial" panose="020B0604020202020204" pitchFamily="34" charset="0"/>
              </a:defRPr>
            </a:lvl1pPr>
          </a:lstStyle>
          <a:p>
            <a:fld id="{05AA5B9F-E303-47F1-B7DC-5AD7EDCA935A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8457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DDF08423-FCE6-4A9A-B7AA-5835D2451E2C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37026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08423-FCE6-4A9A-B7AA-5835D2451E2C}" type="slidenum">
              <a:rPr lang="en-AU" smtClean="0"/>
              <a:pPr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1162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b="1" dirty="0" smtClean="0"/>
              <a:t>Industry placement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AU" dirty="0" smtClean="0"/>
              <a:t>Previous </a:t>
            </a:r>
            <a:r>
              <a:rPr lang="en-AU" dirty="0"/>
              <a:t>host employers include: L’Oreal, ANZ, Westpac, Mondelez, Mars, Deloitte, EY, KPMG, PwC, DDB, government departments and private consultancies</a:t>
            </a:r>
            <a:r>
              <a:rPr lang="en-AU" dirty="0" smtClean="0"/>
              <a:t>.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AU" dirty="0" smtClean="0"/>
              <a:t>Up to 90% of students who undertake an internship receive a job offer from the sponsoring organisation upon completion of their degree (Australian Accounting Review 2009)</a:t>
            </a:r>
          </a:p>
          <a:p>
            <a:pPr>
              <a:lnSpc>
                <a:spcPct val="90000"/>
              </a:lnSpc>
            </a:pPr>
            <a:r>
              <a:rPr lang="en-AU" b="1" dirty="0" smtClean="0"/>
              <a:t>Extra/Co-curricular activities and support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Peer </a:t>
            </a:r>
            <a:r>
              <a:rPr lang="en-US" dirty="0"/>
              <a:t>Ambassadors Leaders Program (PAL)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Course advice and academic support (SMART Program)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Study resources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Careers and employment services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Professional transitions program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Clubs and societies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Volunteer opportunities.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08423-FCE6-4A9A-B7AA-5835D2451E2C}" type="slidenum">
              <a:rPr lang="en-AU" smtClean="0">
                <a:solidFill>
                  <a:prstClr val="black"/>
                </a:solidFill>
              </a:rPr>
              <a:pPr/>
              <a:t>6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0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95288" y="1341438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5976664" cy="1584176"/>
          </a:xfrm>
        </p:spPr>
        <p:txBody>
          <a:bodyPr/>
          <a:lstStyle>
            <a:lvl1pPr>
              <a:defRPr sz="4400" spc="-5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043608" y="4437112"/>
            <a:ext cx="5976664" cy="1080120"/>
          </a:xfrm>
        </p:spPr>
        <p:txBody>
          <a:bodyPr/>
          <a:lstStyle>
            <a:lvl1pPr>
              <a:defRPr sz="3000" i="1" spc="-50" baseline="0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1043608" y="5877272"/>
            <a:ext cx="5976664" cy="401762"/>
          </a:xfrm>
        </p:spPr>
        <p:txBody>
          <a:bodyPr/>
          <a:lstStyle>
            <a:lvl1pPr>
              <a:defRPr sz="1200" b="0" i="0" spc="-5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en-AU" altLang="en-US" dirty="0"/>
              <a:t>Presentation title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20F5E64-7474-41BC-B5D7-AB9653D18518}" type="slidenum">
              <a:rPr lang="en-AU"/>
              <a:pPr/>
              <a:t>‹#›</a:t>
            </a:fld>
            <a:endParaRPr lang="en-AU"/>
          </a:p>
        </p:txBody>
      </p:sp>
      <p:pic>
        <p:nvPicPr>
          <p:cNvPr id="12" name="Picture 11" descr="MBS_RGB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2037264" cy="10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85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nn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390593" y="1988840"/>
            <a:ext cx="2741247" cy="399754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3491880" y="1988840"/>
            <a:ext cx="5112568" cy="288032"/>
          </a:xfrm>
        </p:spPr>
        <p:txBody>
          <a:bodyPr/>
          <a:lstStyle>
            <a:lvl1pPr>
              <a:defRPr sz="1500" b="1"/>
            </a:lvl1pPr>
            <a:lvl2pPr>
              <a:defRPr sz="15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>
          <a:xfrm>
            <a:off x="3492500" y="2348880"/>
            <a:ext cx="5111750" cy="367188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BCFD04-62B2-43EB-B983-C3A496E71D6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55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395288" y="5373216"/>
            <a:ext cx="8281168" cy="607469"/>
          </a:xfrm>
        </p:spPr>
        <p:txBody>
          <a:bodyPr/>
          <a:lstStyle>
            <a:lvl1pPr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6"/>
          </p:nvPr>
        </p:nvSpPr>
        <p:spPr>
          <a:xfrm>
            <a:off x="395288" y="2204864"/>
            <a:ext cx="3996692" cy="306057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AU" noProof="0"/>
          </a:p>
        </p:txBody>
      </p:sp>
      <p:sp>
        <p:nvSpPr>
          <p:cNvPr id="12" name="Chart Placeholder 3"/>
          <p:cNvSpPr>
            <a:spLocks noGrp="1"/>
          </p:cNvSpPr>
          <p:nvPr>
            <p:ph type="chart" sz="quarter" idx="17"/>
          </p:nvPr>
        </p:nvSpPr>
        <p:spPr>
          <a:xfrm>
            <a:off x="4680012" y="2204864"/>
            <a:ext cx="3996692" cy="306057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AU" noProof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395536" y="1916832"/>
            <a:ext cx="3960440" cy="288032"/>
          </a:xfrm>
        </p:spPr>
        <p:txBody>
          <a:bodyPr/>
          <a:lstStyle>
            <a:lvl1pPr>
              <a:defRPr sz="1500" b="1"/>
            </a:lvl1pPr>
            <a:lvl2pPr>
              <a:defRPr sz="15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8"/>
          </p:nvPr>
        </p:nvSpPr>
        <p:spPr>
          <a:xfrm>
            <a:off x="4680012" y="1916832"/>
            <a:ext cx="3960440" cy="288032"/>
          </a:xfrm>
        </p:spPr>
        <p:txBody>
          <a:bodyPr/>
          <a:lstStyle>
            <a:lvl1pPr>
              <a:defRPr sz="1500" b="1"/>
            </a:lvl1pPr>
            <a:lvl2pPr>
              <a:defRPr sz="15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0E6FB5-9E49-4A75-A45A-2C0093356DA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3791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a Placeholder 4"/>
          <p:cNvSpPr>
            <a:spLocks noGrp="1"/>
          </p:cNvSpPr>
          <p:nvPr>
            <p:ph type="media" sz="quarter" idx="14"/>
          </p:nvPr>
        </p:nvSpPr>
        <p:spPr>
          <a:xfrm>
            <a:off x="4211960" y="2205553"/>
            <a:ext cx="4536753" cy="3240087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  <a:endParaRPr lang="en-AU" noProof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95288" y="1988840"/>
            <a:ext cx="3600648" cy="40325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CA4174-2156-402C-B2C5-866E807331A8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2652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395288" y="2025253"/>
            <a:ext cx="8245475" cy="399603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AU" noProof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xfrm>
            <a:off x="7345363" y="6542088"/>
            <a:ext cx="1196975" cy="144462"/>
          </a:xfrm>
          <a:prstGeom prst="rect">
            <a:avLst/>
          </a:prstGeom>
        </p:spPr>
        <p:txBody>
          <a:bodyPr/>
          <a:lstStyle>
            <a:lvl1pPr algn="ctr">
              <a:spcBef>
                <a:spcPct val="50000"/>
              </a:spcBef>
              <a:defRPr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AU" altLang="en-US"/>
              <a:t>28th February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03E49FB-1348-4FFA-98B6-F3BC800AE66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4601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eq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95288" y="2060748"/>
            <a:ext cx="4032696" cy="40325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4788025" y="2060748"/>
            <a:ext cx="3888432" cy="403225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19510-9612-49A0-A85B-E4ACB6237BB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964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equation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395288" y="5224600"/>
            <a:ext cx="3996692" cy="756085"/>
          </a:xfrm>
        </p:spPr>
        <p:txBody>
          <a:bodyPr/>
          <a:lstStyle>
            <a:lvl1pPr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680012" y="5229200"/>
            <a:ext cx="3996692" cy="756085"/>
          </a:xfrm>
        </p:spPr>
        <p:txBody>
          <a:bodyPr/>
          <a:lstStyle>
            <a:lvl1pPr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8"/>
          </p:nvPr>
        </p:nvSpPr>
        <p:spPr>
          <a:xfrm>
            <a:off x="395536" y="1988840"/>
            <a:ext cx="3960440" cy="309634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>
          <a:xfrm>
            <a:off x="4680012" y="1988840"/>
            <a:ext cx="3960440" cy="309634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D10D3-8728-44C3-8A17-9E82FFF8901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6598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95288" y="1341438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S:\Buseco-MaRG\Comms\Monash Business School Project\Visual identity\Logos\Logo Artworks Master\CMYK\Mono\MBS_Logo_Artwork_Primary_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333375"/>
            <a:ext cx="16795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6120680" cy="1584176"/>
          </a:xfrm>
        </p:spPr>
        <p:txBody>
          <a:bodyPr/>
          <a:lstStyle>
            <a:lvl1pPr>
              <a:defRPr sz="4000" baseline="0">
                <a:solidFill>
                  <a:schemeClr val="accent6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043608" y="4437112"/>
            <a:ext cx="6120680" cy="1224136"/>
          </a:xfrm>
        </p:spPr>
        <p:txBody>
          <a:bodyPr/>
          <a:lstStyle>
            <a:lvl1pPr>
              <a:defRPr sz="2700" i="1" baseline="0"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1043608" y="5877272"/>
            <a:ext cx="5976664" cy="401762"/>
          </a:xfrm>
        </p:spPr>
        <p:txBody>
          <a:bodyPr/>
          <a:lstStyle>
            <a:lvl1pPr>
              <a:defRPr sz="1200" b="0" i="0" spc="-5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BD52E71-51FA-49CD-BD37-0CF5699C00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2230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395288" y="1341438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S:\Buseco-MaRG\Comms\Monash Business School Project\Visual identity\Logos\Logo Artworks Master\CMYK\Mono\MBS_Logo_Artwork_Primary_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333375"/>
            <a:ext cx="16795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5400600" cy="2016224"/>
          </a:xfrm>
        </p:spPr>
        <p:txBody>
          <a:bodyPr/>
          <a:lstStyle>
            <a:lvl1pPr>
              <a:defRPr sz="3400" baseline="0">
                <a:solidFill>
                  <a:schemeClr val="accent6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043608" y="4437112"/>
            <a:ext cx="4248472" cy="1584276"/>
          </a:xfrm>
        </p:spPr>
        <p:txBody>
          <a:bodyPr/>
          <a:lstStyle>
            <a:lvl1pPr>
              <a:defRPr sz="2400" i="1" baseline="0"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 algn="l">
              <a:spcBef>
                <a:spcPct val="0"/>
              </a:spcBef>
              <a:defRPr sz="900" b="0" i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F75A5E18-FFE2-4604-8337-3711DB2C5798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4107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95288" y="1341438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S:\Buseco-MaRG\Comms\Monash Business School Project\Visual identity\Logos\Logo Artworks Master\CMYK\Mono\MBS_Logo_Artwork_Primary_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333375"/>
            <a:ext cx="16795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6120680" cy="1584176"/>
          </a:xfrm>
        </p:spPr>
        <p:txBody>
          <a:bodyPr/>
          <a:lstStyle>
            <a:lvl1pPr>
              <a:defRPr sz="4000" baseline="0">
                <a:solidFill>
                  <a:schemeClr val="accent6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043608" y="4437112"/>
            <a:ext cx="6120680" cy="1368152"/>
          </a:xfrm>
        </p:spPr>
        <p:txBody>
          <a:bodyPr/>
          <a:lstStyle>
            <a:lvl1pPr>
              <a:defRPr sz="2700" i="1" baseline="0"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1043608" y="5877272"/>
            <a:ext cx="5976664" cy="401762"/>
          </a:xfrm>
        </p:spPr>
        <p:txBody>
          <a:bodyPr/>
          <a:lstStyle>
            <a:lvl1pPr>
              <a:defRPr sz="1200" b="0" i="0" spc="-5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FAF3B72-7B1E-4B3B-83FF-E13D68BCEC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8686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395288" y="1341438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S:\Buseco-MaRG\Comms\Monash Business School Project\Visual identity\Logos\Logo Artworks Master\CMYK\Mono\MBS_Logo_Artwork_Primary_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333375"/>
            <a:ext cx="16795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5400600" cy="2016224"/>
          </a:xfrm>
        </p:spPr>
        <p:txBody>
          <a:bodyPr/>
          <a:lstStyle>
            <a:lvl1pPr>
              <a:defRPr sz="3400" baseline="0">
                <a:solidFill>
                  <a:schemeClr val="accent6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043608" y="4437112"/>
            <a:ext cx="4248472" cy="1584276"/>
          </a:xfrm>
        </p:spPr>
        <p:txBody>
          <a:bodyPr/>
          <a:lstStyle>
            <a:lvl1pPr>
              <a:defRPr sz="2400" i="1" baseline="0"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Footer Placeholder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 algn="l">
              <a:spcBef>
                <a:spcPct val="0"/>
              </a:spcBef>
              <a:defRPr sz="900" b="0" i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DE0E499-9942-476D-8810-CDA3CF3CCE2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573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sz="2600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95288" y="2132856"/>
            <a:ext cx="8280400" cy="3888532"/>
          </a:xfrm>
        </p:spPr>
        <p:txBody>
          <a:bodyPr/>
          <a:lstStyle>
            <a:lvl1pPr>
              <a:lnSpc>
                <a:spcPct val="130000"/>
              </a:lnSpc>
              <a:defRPr sz="1600"/>
            </a:lvl1pPr>
            <a:lvl2pPr>
              <a:lnSpc>
                <a:spcPct val="130000"/>
              </a:lnSpc>
              <a:defRPr sz="1600"/>
            </a:lvl2pPr>
            <a:lvl3pPr>
              <a:lnSpc>
                <a:spcPct val="130000"/>
              </a:lnSpc>
              <a:defRPr sz="1600"/>
            </a:lvl3pPr>
            <a:lvl4pPr>
              <a:lnSpc>
                <a:spcPct val="130000"/>
              </a:lnSpc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72FBF5-2C9F-4A60-88A9-90AC2FD4BE0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41686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95288" y="1341438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S:\Buseco-MaRG\Comms\Monash Business School Project\Visual identity\Logos\Logo Artworks Master\CMYK\Mono\MBS_Logo_Artwork_Primary_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333375"/>
            <a:ext cx="16795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6120680" cy="1584176"/>
          </a:xfrm>
        </p:spPr>
        <p:txBody>
          <a:bodyPr/>
          <a:lstStyle>
            <a:lvl1pPr>
              <a:defRPr sz="4000" baseline="0">
                <a:solidFill>
                  <a:schemeClr val="accent6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043608" y="4437112"/>
            <a:ext cx="6120680" cy="1152128"/>
          </a:xfrm>
        </p:spPr>
        <p:txBody>
          <a:bodyPr/>
          <a:lstStyle>
            <a:lvl1pPr>
              <a:defRPr sz="2700" i="1" baseline="0"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1043608" y="5877272"/>
            <a:ext cx="5976664" cy="401762"/>
          </a:xfrm>
        </p:spPr>
        <p:txBody>
          <a:bodyPr/>
          <a:lstStyle>
            <a:lvl1pPr>
              <a:defRPr sz="1200" b="0" i="0" spc="-5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 algn="l">
              <a:spcBef>
                <a:spcPct val="0"/>
              </a:spcBef>
              <a:defRPr sz="900" b="0" i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DA9824C-4483-40B8-B7A1-AF2031D7A372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8873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395288" y="1341438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S:\Buseco-MaRG\Comms\Monash Business School Project\Visual identity\Logos\Logo Artworks Master\CMYK\Mono\MBS_Logo_Artwork_Primary_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333375"/>
            <a:ext cx="16795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5400600" cy="2016224"/>
          </a:xfrm>
        </p:spPr>
        <p:txBody>
          <a:bodyPr/>
          <a:lstStyle>
            <a:lvl1pPr>
              <a:defRPr sz="3400" baseline="0">
                <a:solidFill>
                  <a:schemeClr val="accent6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043608" y="4437112"/>
            <a:ext cx="4248472" cy="1584276"/>
          </a:xfrm>
        </p:spPr>
        <p:txBody>
          <a:bodyPr/>
          <a:lstStyle>
            <a:lvl1pPr>
              <a:defRPr sz="2400" i="1" baseline="0"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Footer Placeholder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 algn="l">
              <a:spcBef>
                <a:spcPct val="0"/>
              </a:spcBef>
              <a:defRPr sz="900" b="0" i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D14986F-F4F1-499C-9547-F82213636B0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23996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BCCAB8-6CD9-46DE-8217-85040C65199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2121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sz="26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95288" y="2132856"/>
            <a:ext cx="4032696" cy="388853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4644008" y="2132856"/>
            <a:ext cx="4032696" cy="388853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 sz="1000" b="0"/>
            </a:lvl1pPr>
          </a:lstStyle>
          <a:p>
            <a:fld id="{4E549962-EF22-4254-BD0D-E9E635F37392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624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95288" y="2132856"/>
            <a:ext cx="2592536" cy="40325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239728" y="2132856"/>
            <a:ext cx="2592536" cy="40325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6084168" y="2132856"/>
            <a:ext cx="2592536" cy="40325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9"/>
          </p:nvPr>
        </p:nvSpPr>
        <p:spPr/>
        <p:txBody>
          <a:bodyPr/>
          <a:lstStyle>
            <a:lvl1pPr>
              <a:defRPr sz="1000" b="0"/>
            </a:lvl1pPr>
          </a:lstStyle>
          <a:p>
            <a:fld id="{79EA5C21-35E3-46C3-902F-7BEA4712685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585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888" y="980728"/>
            <a:ext cx="8275568" cy="5112568"/>
          </a:xfrm>
          <a:solidFill>
            <a:schemeClr val="accent6"/>
          </a:solidFill>
        </p:spPr>
        <p:txBody>
          <a:bodyPr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6"/>
          </p:nvPr>
        </p:nvSpPr>
        <p:spPr>
          <a:xfrm>
            <a:off x="395536" y="6165305"/>
            <a:ext cx="7344816" cy="216024"/>
          </a:xfrm>
        </p:spPr>
        <p:txBody>
          <a:bodyPr/>
          <a:lstStyle>
            <a:lvl1pPr>
              <a:defRPr sz="1200" i="1">
                <a:latin typeface="Times New Roman"/>
                <a:cs typeface="Times New Roman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BFFEB1-A156-4A5F-81FE-A3C4811A439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3413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44008" y="1988840"/>
            <a:ext cx="4032448" cy="230425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95288" y="1988840"/>
            <a:ext cx="3960688" cy="40325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4644008" y="4509120"/>
            <a:ext cx="4032448" cy="151216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45B265-F3E0-4109-8379-F4044EE76865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0760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5536" y="1988840"/>
            <a:ext cx="3997391" cy="30963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395288" y="5224600"/>
            <a:ext cx="3996692" cy="756085"/>
          </a:xfrm>
        </p:spPr>
        <p:txBody>
          <a:bodyPr/>
          <a:lstStyle>
            <a:lvl1pPr>
              <a:defRPr sz="15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680012" y="5229200"/>
            <a:ext cx="3996692" cy="756085"/>
          </a:xfrm>
        </p:spPr>
        <p:txBody>
          <a:bodyPr/>
          <a:lstStyle>
            <a:lvl1pPr>
              <a:defRPr sz="15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7"/>
          </p:nvPr>
        </p:nvSpPr>
        <p:spPr>
          <a:xfrm>
            <a:off x="4679065" y="1988840"/>
            <a:ext cx="3997391" cy="30963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150228-866C-4C3C-8433-15A02261E0E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699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>
            <a:spLocks noGrp="1"/>
          </p:cNvSpPr>
          <p:nvPr>
            <p:ph sz="half" idx="15"/>
          </p:nvPr>
        </p:nvSpPr>
        <p:spPr>
          <a:xfrm>
            <a:off x="395288" y="5229200"/>
            <a:ext cx="2628539" cy="771786"/>
          </a:xfrm>
        </p:spPr>
        <p:txBody>
          <a:bodyPr/>
          <a:lstStyle>
            <a:lvl1pPr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sz="half" idx="17"/>
          </p:nvPr>
        </p:nvSpPr>
        <p:spPr>
          <a:xfrm>
            <a:off x="3273384" y="5229200"/>
            <a:ext cx="2628539" cy="771786"/>
          </a:xfrm>
        </p:spPr>
        <p:txBody>
          <a:bodyPr/>
          <a:lstStyle>
            <a:lvl1pPr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sz="half" idx="18"/>
          </p:nvPr>
        </p:nvSpPr>
        <p:spPr>
          <a:xfrm>
            <a:off x="6160872" y="5229200"/>
            <a:ext cx="2628539" cy="771786"/>
          </a:xfrm>
        </p:spPr>
        <p:txBody>
          <a:bodyPr/>
          <a:lstStyle>
            <a:lvl1pPr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9"/>
          </p:nvPr>
        </p:nvSpPr>
        <p:spPr>
          <a:xfrm>
            <a:off x="395536" y="1988840"/>
            <a:ext cx="2592287" cy="30963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idx="20"/>
          </p:nvPr>
        </p:nvSpPr>
        <p:spPr>
          <a:xfrm>
            <a:off x="3275856" y="1988840"/>
            <a:ext cx="2592287" cy="30963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idx="21"/>
          </p:nvPr>
        </p:nvSpPr>
        <p:spPr>
          <a:xfrm>
            <a:off x="6156176" y="1988840"/>
            <a:ext cx="2592287" cy="30963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2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18B233-8CFD-43D6-9F58-F6528EF102F2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625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390593" y="1988840"/>
            <a:ext cx="2741247" cy="399754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3491880" y="1988840"/>
            <a:ext cx="5112568" cy="288032"/>
          </a:xfrm>
        </p:spPr>
        <p:txBody>
          <a:bodyPr/>
          <a:lstStyle>
            <a:lvl1pPr>
              <a:defRPr sz="1500" b="1"/>
            </a:lvl1pPr>
            <a:lvl2pPr>
              <a:defRPr sz="15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5"/>
          </p:nvPr>
        </p:nvSpPr>
        <p:spPr>
          <a:xfrm>
            <a:off x="3491881" y="2348880"/>
            <a:ext cx="5112568" cy="3672408"/>
          </a:xfrm>
        </p:spPr>
        <p:txBody>
          <a:bodyPr/>
          <a:lstStyle>
            <a:lvl1pPr>
              <a:defRPr sz="1000"/>
            </a:lvl1pPr>
          </a:lstStyle>
          <a:p>
            <a:pPr lvl="0"/>
            <a:r>
              <a:rPr lang="en-US" noProof="0" smtClean="0"/>
              <a:t>Click icon to add chart</a:t>
            </a:r>
            <a:endParaRPr lang="en-AU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8280919" cy="90026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7685E-4E48-4458-B094-FE723E89543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4010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944563"/>
            <a:ext cx="820896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400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AU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63700"/>
            <a:ext cx="824865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2088"/>
            <a:ext cx="45370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900" b="0" i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42088"/>
            <a:ext cx="1444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4ED156E-574E-4664-A0AF-DADB08221E71}" type="slidenum">
              <a:rPr lang="en-AU"/>
              <a:pPr/>
              <a:t>‹#›</a:t>
            </a:fld>
            <a:endParaRPr lang="en-AU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5288" y="908050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MBS_RGB2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1103418" cy="5760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83" r:id="rId2"/>
    <p:sldLayoutId id="2147484096" r:id="rId3"/>
    <p:sldLayoutId id="2147484097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  <p:sldLayoutId id="2147484091" r:id="rId12"/>
    <p:sldLayoutId id="2147484098" r:id="rId13"/>
    <p:sldLayoutId id="2147484092" r:id="rId14"/>
    <p:sldLayoutId id="2147484093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114D97"/>
          </a:solidFill>
          <a:latin typeface="Times New Roman" charset="0"/>
          <a:ea typeface="MS PGothic" panose="020B0600070205080204" pitchFamily="34" charset="-128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114D97"/>
          </a:solidFill>
          <a:latin typeface="Times New Roman" charset="0"/>
          <a:ea typeface="MS PGothic" panose="020B0600070205080204" pitchFamily="34" charset="-128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114D97"/>
          </a:solidFill>
          <a:latin typeface="Times New Roman" charset="0"/>
          <a:ea typeface="MS PGothic" panose="020B0600070205080204" pitchFamily="34" charset="-128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114D97"/>
          </a:solidFill>
          <a:latin typeface="Times New Roman" charset="0"/>
          <a:ea typeface="MS PGothic" panose="020B0600070205080204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ts val="1200"/>
        </a:spcAft>
        <a:buFont typeface="Wingdings" panose="05000000000000000000" pitchFamily="2" charset="2"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182563" indent="-182563" algn="l" rtl="0" eaLnBrk="1" fontAlgn="base" hangingPunct="1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82563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804863" indent="-265113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1079500" indent="-274638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Helvetica" charset="0"/>
          <a:ea typeface="+mn-ea"/>
          <a:cs typeface="+mn-cs"/>
        </a:defRPr>
      </a:lvl5pPr>
      <a:lvl6pPr marL="27987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6pPr>
      <a:lvl7pPr marL="32559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7131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8pPr>
      <a:lvl9pPr marL="41703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14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944563"/>
            <a:ext cx="820896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63700"/>
            <a:ext cx="824865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2088"/>
            <a:ext cx="45370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900" b="0" i="1">
                <a:solidFill>
                  <a:schemeClr val="accent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42088"/>
            <a:ext cx="1444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DBDBDB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E7EA32D-D31C-4092-9588-602F050690CF}" type="slidenum">
              <a:rPr lang="en-AU"/>
              <a:pPr/>
              <a:t>‹#›</a:t>
            </a:fld>
            <a:endParaRPr lang="en-AU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5288" y="908050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6" name="Picture 2" descr="S:\Buseco-MaRG\Comms\Monash Business School Project\Visual identity\Logos\Logo Artworks Master\CMYK\Mono\MBS_Logo_Artwork_Primary_Whit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61950"/>
            <a:ext cx="86042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Font typeface="Wingdings" panose="05000000000000000000" pitchFamily="2" charset="2"/>
        <a:defRPr sz="1600">
          <a:solidFill>
            <a:srgbClr val="DBDBDB"/>
          </a:solidFill>
          <a:latin typeface="+mn-lt"/>
          <a:ea typeface="MS PGothic" panose="020B0600070205080204" pitchFamily="34" charset="-128"/>
          <a:cs typeface="+mn-cs"/>
        </a:defRPr>
      </a:lvl1pPr>
      <a:lvl2pPr marL="182563" indent="-182563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DBDBDB"/>
          </a:solidFill>
          <a:latin typeface="+mn-lt"/>
          <a:ea typeface="+mn-ea"/>
          <a:cs typeface="+mn-cs"/>
        </a:defRPr>
      </a:lvl2pPr>
      <a:lvl3pPr marL="539750" indent="-18256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DBDBDB"/>
          </a:solidFill>
          <a:latin typeface="+mn-lt"/>
          <a:ea typeface="+mn-ea"/>
          <a:cs typeface="+mn-cs"/>
        </a:defRPr>
      </a:lvl3pPr>
      <a:lvl4pPr marL="804863" indent="-26511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DBDBDB"/>
          </a:solidFill>
          <a:latin typeface="+mn-lt"/>
          <a:ea typeface="+mn-ea"/>
          <a:cs typeface="+mn-cs"/>
        </a:defRPr>
      </a:lvl4pPr>
      <a:lvl5pPr marL="1079500" indent="-27463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DBDBDB"/>
          </a:solidFill>
          <a:latin typeface="Helvetica" charset="0"/>
          <a:ea typeface="+mn-ea"/>
          <a:cs typeface="+mn-cs"/>
        </a:defRPr>
      </a:lvl5pPr>
      <a:lvl6pPr marL="27987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6pPr>
      <a:lvl7pPr marL="32559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7131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8pPr>
      <a:lvl9pPr marL="41703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944563"/>
            <a:ext cx="820896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63700"/>
            <a:ext cx="824865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2088"/>
            <a:ext cx="45370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900" b="0" i="1">
                <a:solidFill>
                  <a:schemeClr val="accent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 altLang="en-US"/>
              <a:t>Presentation title</a:t>
            </a:r>
            <a:endParaRPr lang="en-AU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42088"/>
            <a:ext cx="1444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DBDBDB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104122E-9030-4982-9664-C8E469FC66B5}" type="slidenum">
              <a:rPr lang="en-AU"/>
              <a:pPr/>
              <a:t>‹#›</a:t>
            </a:fld>
            <a:endParaRPr lang="en-AU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5288" y="908050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8" name="Picture 2" descr="S:\Buseco-MaRG\Comms\Monash Business School Project\Visual identity\Logos\Logo Artworks Master\CMYK\Mono\MBS_Logo_Artwork_Primary_Whit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61950"/>
            <a:ext cx="86042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Font typeface="Wingdings" panose="05000000000000000000" pitchFamily="2" charset="2"/>
        <a:defRPr sz="1600">
          <a:solidFill>
            <a:srgbClr val="DBDBDB"/>
          </a:solidFill>
          <a:latin typeface="+mn-lt"/>
          <a:ea typeface="MS PGothic" panose="020B0600070205080204" pitchFamily="34" charset="-128"/>
          <a:cs typeface="+mn-cs"/>
        </a:defRPr>
      </a:lvl1pPr>
      <a:lvl2pPr marL="182563" indent="-182563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DBDBDB"/>
          </a:solidFill>
          <a:latin typeface="+mn-lt"/>
          <a:ea typeface="+mn-ea"/>
          <a:cs typeface="+mn-cs"/>
        </a:defRPr>
      </a:lvl2pPr>
      <a:lvl3pPr marL="539750" indent="-18256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DBDBDB"/>
          </a:solidFill>
          <a:latin typeface="+mn-lt"/>
          <a:ea typeface="+mn-ea"/>
          <a:cs typeface="+mn-cs"/>
        </a:defRPr>
      </a:lvl3pPr>
      <a:lvl4pPr marL="804863" indent="-26511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DBDBDB"/>
          </a:solidFill>
          <a:latin typeface="+mn-lt"/>
          <a:ea typeface="+mn-ea"/>
          <a:cs typeface="+mn-cs"/>
        </a:defRPr>
      </a:lvl4pPr>
      <a:lvl5pPr marL="1079500" indent="-27463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DBDBDB"/>
          </a:solidFill>
          <a:latin typeface="Helvetica" charset="0"/>
          <a:ea typeface="+mn-ea"/>
          <a:cs typeface="+mn-cs"/>
        </a:defRPr>
      </a:lvl5pPr>
      <a:lvl6pPr marL="27987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6pPr>
      <a:lvl7pPr marL="32559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7131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8pPr>
      <a:lvl9pPr marL="41703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944563"/>
            <a:ext cx="820896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63700"/>
            <a:ext cx="824865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2088"/>
            <a:ext cx="45370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900" b="0" i="1">
                <a:solidFill>
                  <a:schemeClr val="accent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42088"/>
            <a:ext cx="1444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DBDBDB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029C53A-801A-408F-92C0-A3DA673D0EB3}" type="slidenum">
              <a:rPr lang="en-AU"/>
              <a:pPr/>
              <a:t>‹#›</a:t>
            </a:fld>
            <a:endParaRPr lang="en-AU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5288" y="908050"/>
            <a:ext cx="82804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0" name="Picture 2" descr="S:\Buseco-MaRG\Comms\Monash Business School Project\Visual identity\Logos\Logo Artworks Master\CMYK\Mono\MBS_Logo_Artwork_Primary_Whit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61950"/>
            <a:ext cx="86042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DBDBDB"/>
          </a:solidFill>
          <a:latin typeface="Times New Roman" charset="0"/>
          <a:ea typeface="MS PGothic" panose="020B0600070205080204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Font typeface="Wingdings" panose="05000000000000000000" pitchFamily="2" charset="2"/>
        <a:defRPr sz="1600">
          <a:solidFill>
            <a:srgbClr val="DBDBDB"/>
          </a:solidFill>
          <a:latin typeface="+mn-lt"/>
          <a:ea typeface="MS PGothic" panose="020B0600070205080204" pitchFamily="34" charset="-128"/>
          <a:cs typeface="+mn-cs"/>
        </a:defRPr>
      </a:lvl1pPr>
      <a:lvl2pPr marL="182563" indent="-182563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DBDBDB"/>
          </a:solidFill>
          <a:latin typeface="+mn-lt"/>
          <a:ea typeface="+mn-ea"/>
          <a:cs typeface="+mn-cs"/>
        </a:defRPr>
      </a:lvl2pPr>
      <a:lvl3pPr marL="539750" indent="-18256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DBDBDB"/>
          </a:solidFill>
          <a:latin typeface="+mn-lt"/>
          <a:ea typeface="+mn-ea"/>
          <a:cs typeface="+mn-cs"/>
        </a:defRPr>
      </a:lvl3pPr>
      <a:lvl4pPr marL="804863" indent="-26511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DBDBDB"/>
          </a:solidFill>
          <a:latin typeface="+mn-lt"/>
          <a:ea typeface="+mn-ea"/>
          <a:cs typeface="+mn-cs"/>
        </a:defRPr>
      </a:lvl4pPr>
      <a:lvl5pPr marL="1079500" indent="-27463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DBDBDB"/>
          </a:solidFill>
          <a:latin typeface="Helvetica" charset="0"/>
          <a:ea typeface="+mn-ea"/>
          <a:cs typeface="+mn-cs"/>
        </a:defRPr>
      </a:lvl5pPr>
      <a:lvl6pPr marL="27987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6pPr>
      <a:lvl7pPr marL="32559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7131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8pPr>
      <a:lvl9pPr marL="41703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3333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2088"/>
            <a:ext cx="45370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900" b="0" i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 alt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42088"/>
            <a:ext cx="1444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AE5B922-BF2D-4658-8CF3-8AEE43193124}" type="slidenum">
              <a:rPr lang="en-AU"/>
              <a:pPr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>
            <a:off x="8459788" y="6489700"/>
            <a:ext cx="3683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UA_v-D24NsY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youtu.be/VmRe_fK7pbw" TargetMode="Externa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UA_v-D24NsY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42988" y="1916113"/>
            <a:ext cx="5976937" cy="1584325"/>
          </a:xfrm>
        </p:spPr>
        <p:txBody>
          <a:bodyPr/>
          <a:lstStyle/>
          <a:p>
            <a:pPr eaLnBrk="1" hangingPunct="1"/>
            <a:r>
              <a:rPr lang="en-GB" dirty="0" smtClean="0"/>
              <a:t>Want to be an Actuary or business Analyst.</a:t>
            </a:r>
            <a:endParaRPr lang="en-AU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042988" y="4437063"/>
            <a:ext cx="5976937" cy="1079500"/>
          </a:xfrm>
        </p:spPr>
        <p:txBody>
          <a:bodyPr/>
          <a:lstStyle/>
          <a:p>
            <a:pPr marL="0" indent="0" eaLnBrk="1" hangingPunct="1">
              <a:buFont typeface="Wingdings" charset="2"/>
              <a:buNone/>
              <a:defRPr/>
            </a:pPr>
            <a:r>
              <a:rPr lang="en-GB" dirty="0" smtClean="0">
                <a:ea typeface="+mn-ea"/>
              </a:rPr>
              <a:t>Becoming an actuary </a:t>
            </a:r>
            <a:endParaRPr lang="en-GB" dirty="0">
              <a:ea typeface="+mn-e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AU" altLang="en-US" dirty="0" smtClean="0"/>
              <a:t>Actuarial Studies at Monash</a:t>
            </a:r>
            <a:endParaRPr lang="en-AU" alt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7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88F7E92D-1516-48EC-AF44-360FB89AA2FC}" type="slidenum">
              <a:rPr lang="en-AU" sz="900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1</a:t>
            </a:fld>
            <a:endParaRPr lang="en-AU" sz="9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042988" y="5876925"/>
            <a:ext cx="5976937" cy="401638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solidFill>
                  <a:srgbClr val="58595B"/>
                </a:solidFill>
              </a:rPr>
              <a:t>Colin O’Hare, Actuarial Studies Director – 2nd August 2015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944563"/>
            <a:ext cx="4968551" cy="900261"/>
          </a:xfrm>
        </p:spPr>
        <p:txBody>
          <a:bodyPr/>
          <a:lstStyle/>
          <a:p>
            <a:r>
              <a:rPr lang="en-US" dirty="0" smtClean="0"/>
              <a:t>What are you learning in actuarial science?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9512" y="2132856"/>
            <a:ext cx="8712968" cy="3888532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Financial mathematics and discounting of </a:t>
            </a:r>
            <a:r>
              <a:rPr lang="en-US" dirty="0" err="1" smtClean="0"/>
              <a:t>cashflows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General finance (asset </a:t>
            </a:r>
            <a:r>
              <a:rPr lang="en-US" dirty="0" err="1" smtClean="0"/>
              <a:t>clsses</a:t>
            </a:r>
            <a:r>
              <a:rPr lang="en-US" dirty="0" smtClean="0"/>
              <a:t>, terminology, characteristics</a:t>
            </a:r>
            <a:r>
              <a:rPr lang="mr-IN" dirty="0" smtClean="0"/>
              <a:t>…</a:t>
            </a:r>
            <a:r>
              <a:rPr lang="en-AU" dirty="0" smtClean="0"/>
              <a:t>)</a:t>
            </a:r>
          </a:p>
          <a:p>
            <a:pPr>
              <a:buFont typeface="Arial"/>
              <a:buChar char="•"/>
            </a:pPr>
            <a:r>
              <a:rPr lang="en-AU" dirty="0" smtClean="0"/>
              <a:t>General macro and micro economics</a:t>
            </a:r>
          </a:p>
          <a:p>
            <a:pPr>
              <a:buFont typeface="Arial"/>
              <a:buChar char="•"/>
            </a:pPr>
            <a:r>
              <a:rPr lang="en-AU" dirty="0" smtClean="0"/>
              <a:t>Actuarial modelling, single and multi decrement modelling  </a:t>
            </a:r>
          </a:p>
          <a:p>
            <a:pPr>
              <a:buFont typeface="Arial"/>
              <a:buChar char="•"/>
            </a:pPr>
            <a:r>
              <a:rPr lang="en-AU" dirty="0" smtClean="0"/>
              <a:t>Statistics and application to modelling frequency and severity in short term insurance</a:t>
            </a:r>
          </a:p>
          <a:p>
            <a:pPr>
              <a:buFont typeface="Arial"/>
              <a:buChar char="•"/>
            </a:pPr>
            <a:r>
              <a:rPr lang="en-AU" dirty="0" smtClean="0"/>
              <a:t>Contingent events and long term pricing and reserving</a:t>
            </a:r>
          </a:p>
          <a:p>
            <a:pPr>
              <a:buFont typeface="Arial"/>
              <a:buChar char="•"/>
            </a:pPr>
            <a:r>
              <a:rPr lang="en-AU" dirty="0" smtClean="0"/>
              <a:t>Financial stochastic modelling and interest rate modelling</a:t>
            </a:r>
          </a:p>
          <a:p>
            <a:pPr marL="0" indent="0"/>
            <a:r>
              <a:rPr lang="en-AU" dirty="0" smtClean="0"/>
              <a:t>  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9EA5C21-35E3-46C3-902F-7BEA47126854}" type="slidenum">
              <a:rPr lang="en-AU" smtClean="0"/>
              <a:pPr/>
              <a:t>10</a:t>
            </a:fld>
            <a:endParaRPr lang="en-AU"/>
          </a:p>
        </p:txBody>
      </p:sp>
      <p:pic>
        <p:nvPicPr>
          <p:cNvPr id="8" name="Picture 7" descr="Screen Shot 2017-03-06 at 3.39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0"/>
            <a:ext cx="3271131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932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7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9966D4CD-BE04-422A-AC2E-96A1ACD1DB5B}" type="slidenum">
              <a:rPr lang="en-AU" sz="1000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11</a:t>
            </a:fld>
            <a:endParaRPr lang="en-AU" sz="1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67" name="Title 5"/>
          <p:cNvSpPr>
            <a:spLocks noGrp="1"/>
          </p:cNvSpPr>
          <p:nvPr>
            <p:ph type="title"/>
          </p:nvPr>
        </p:nvSpPr>
        <p:spPr>
          <a:xfrm>
            <a:off x="395288" y="944563"/>
            <a:ext cx="8280400" cy="900112"/>
          </a:xfrm>
        </p:spPr>
        <p:txBody>
          <a:bodyPr/>
          <a:lstStyle/>
          <a:p>
            <a:pPr eaLnBrk="1" hangingPunct="1"/>
            <a:r>
              <a:rPr lang="en-GB" dirty="0" smtClean="0"/>
              <a:t>The profession and Accreditation</a:t>
            </a:r>
            <a:endParaRPr lang="en-AU" dirty="0" smtClean="0"/>
          </a:p>
        </p:txBody>
      </p:sp>
      <p:sp>
        <p:nvSpPr>
          <p:cNvPr id="3686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95536" y="1700808"/>
            <a:ext cx="4032250" cy="2879576"/>
          </a:xfrm>
        </p:spPr>
        <p:txBody>
          <a:bodyPr/>
          <a:lstStyle/>
          <a:p>
            <a:pPr marL="0" indent="0">
              <a:lnSpc>
                <a:spcPct val="130000"/>
              </a:lnSpc>
            </a:pPr>
            <a:r>
              <a:rPr lang="en-GB" dirty="0" smtClean="0">
                <a:solidFill>
                  <a:schemeClr val="accent1"/>
                </a:solidFill>
              </a:rPr>
              <a:t>Fellow Institute of Actuaries Australia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Parts 1, 2 and 3 must be completed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A specialist qualification at the top of the profession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Certain regulatory role reserved for FIAAs only</a:t>
            </a:r>
            <a:endParaRPr lang="en-AU" dirty="0"/>
          </a:p>
          <a:p>
            <a:pPr marL="0" indent="0">
              <a:lnSpc>
                <a:spcPct val="130000"/>
              </a:lnSpc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6869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644008" y="1700808"/>
            <a:ext cx="4033837" cy="3528392"/>
          </a:xfrm>
        </p:spPr>
        <p:txBody>
          <a:bodyPr/>
          <a:lstStyle/>
          <a:p>
            <a:pPr marL="0" indent="0">
              <a:lnSpc>
                <a:spcPct val="130000"/>
              </a:lnSpc>
            </a:pPr>
            <a:r>
              <a:rPr lang="en-GB" dirty="0" smtClean="0">
                <a:solidFill>
                  <a:schemeClr val="accent1"/>
                </a:solidFill>
              </a:rPr>
              <a:t>Associate of Institute of Actuaries Australia</a:t>
            </a:r>
            <a:endParaRPr lang="en-GB" dirty="0">
              <a:solidFill>
                <a:schemeClr val="accent1"/>
              </a:solidFill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Parts 1 and 2 must be completed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A more generalist qualification </a:t>
            </a: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Associates have all the technical abilities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..not necessarily the higher level business skills</a:t>
            </a: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5301208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600" dirty="0" smtClean="0">
                <a:latin typeface="+mn-lt"/>
              </a:rPr>
              <a:t>Monash is fully accredited for part 1 and part 2 of the professional examinations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sz="1600" dirty="0" smtClean="0">
              <a:latin typeface="+mn-lt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600" dirty="0" smtClean="0">
                <a:latin typeface="+mn-lt"/>
              </a:rPr>
              <a:t>Students must achieve a Distinction mark on the corresponding course to receive exemption from the professional examination</a:t>
            </a:r>
            <a:endParaRPr lang="en-AU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329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95288" y="944563"/>
            <a:ext cx="8280400" cy="900112"/>
          </a:xfrm>
        </p:spPr>
        <p:txBody>
          <a:bodyPr/>
          <a:lstStyle/>
          <a:p>
            <a:r>
              <a:rPr lang="en-GB" dirty="0" smtClean="0"/>
              <a:t>Accreditation </a:t>
            </a:r>
            <a:endParaRPr lang="en-US" dirty="0" smtClean="0"/>
          </a:p>
        </p:txBody>
      </p:sp>
      <p:sp>
        <p:nvSpPr>
          <p:cNvPr id="3379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95288" y="2133600"/>
            <a:ext cx="8280400" cy="3887788"/>
          </a:xfrm>
        </p:spPr>
        <p:txBody>
          <a:bodyPr/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FIAA or AIAA (Parts 1,2 and 3 or just Parts 1 and 2)</a:t>
            </a:r>
            <a:endParaRPr lang="en-US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FIAA – Specialist AIAA - Generalist</a:t>
            </a:r>
            <a:endParaRPr lang="en-US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/>
              <a:t>They apply </a:t>
            </a:r>
            <a:r>
              <a:rPr lang="en-US" dirty="0" err="1"/>
              <a:t>modelling</a:t>
            </a:r>
            <a:r>
              <a:rPr lang="en-US" dirty="0"/>
              <a:t> and forecasting concepts from mathematics and statistics to real life scenarios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/>
              <a:t>Actuarial careers landed the top spot in a 2013 study of the best jobs to have by the Wall Street Journal’s job site </a:t>
            </a:r>
            <a:r>
              <a:rPr lang="en-US" dirty="0" err="1"/>
              <a:t>Careercast.com</a:t>
            </a:r>
            <a:r>
              <a:rPr lang="en-US" dirty="0"/>
              <a:t>.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/>
              <a:t>Why become an </a:t>
            </a:r>
            <a:r>
              <a:rPr lang="en-US" dirty="0" smtClean="0"/>
              <a:t>actuary  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://www.youtube.com/watch?v=tgSHIvTc5ws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ACD11CC-2025-46E7-98EF-A1EF57BF3C04}" type="slidenum">
              <a:rPr lang="en-AU" sz="900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12</a:t>
            </a:fld>
            <a:endParaRPr lang="en-AU" sz="9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825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7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9966D4CD-BE04-422A-AC2E-96A1ACD1DB5B}" type="slidenum">
              <a:rPr lang="en-AU" sz="1000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13</a:t>
            </a:fld>
            <a:endParaRPr lang="en-AU" sz="1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67" name="Title 5"/>
          <p:cNvSpPr>
            <a:spLocks noGrp="1"/>
          </p:cNvSpPr>
          <p:nvPr>
            <p:ph type="title"/>
          </p:nvPr>
        </p:nvSpPr>
        <p:spPr>
          <a:xfrm>
            <a:off x="395288" y="944563"/>
            <a:ext cx="8280400" cy="900112"/>
          </a:xfrm>
        </p:spPr>
        <p:txBody>
          <a:bodyPr/>
          <a:lstStyle/>
          <a:p>
            <a:pPr eaLnBrk="1" hangingPunct="1"/>
            <a:r>
              <a:rPr lang="en-GB" dirty="0" smtClean="0"/>
              <a:t>Monash professional accreditation</a:t>
            </a:r>
            <a:endParaRPr lang="en-AU" dirty="0" smtClean="0"/>
          </a:p>
        </p:txBody>
      </p:sp>
      <p:sp>
        <p:nvSpPr>
          <p:cNvPr id="3686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95536" y="1700808"/>
            <a:ext cx="4032250" cy="4752528"/>
          </a:xfrm>
        </p:spPr>
        <p:txBody>
          <a:bodyPr/>
          <a:lstStyle/>
          <a:p>
            <a:pPr marL="0" indent="0">
              <a:lnSpc>
                <a:spcPct val="130000"/>
              </a:lnSpc>
            </a:pPr>
            <a:r>
              <a:rPr lang="en-GB" dirty="0" smtClean="0">
                <a:solidFill>
                  <a:schemeClr val="accent1"/>
                </a:solidFill>
              </a:rPr>
              <a:t>Professional exam</a:t>
            </a:r>
            <a:endParaRPr lang="en-AU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CT1 </a:t>
            </a:r>
            <a:r>
              <a:rPr lang="en-US" dirty="0"/>
              <a:t>- Financial </a:t>
            </a:r>
            <a:r>
              <a:rPr lang="en-US" dirty="0" smtClean="0"/>
              <a:t>Mathematics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CT2 </a:t>
            </a:r>
            <a:r>
              <a:rPr lang="en-US" dirty="0"/>
              <a:t>- Finance and Financial </a:t>
            </a:r>
            <a:r>
              <a:rPr lang="en-US" dirty="0" smtClean="0"/>
              <a:t>Reporting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CT3 </a:t>
            </a:r>
            <a:r>
              <a:rPr lang="en-US" dirty="0"/>
              <a:t>- Probability and </a:t>
            </a:r>
            <a:r>
              <a:rPr lang="en-US" dirty="0" smtClean="0"/>
              <a:t>Statistics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CT4 – Models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CT5 – Contingencies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CT6 </a:t>
            </a:r>
            <a:r>
              <a:rPr lang="en-US" dirty="0"/>
              <a:t>- Statistical </a:t>
            </a:r>
            <a:r>
              <a:rPr lang="en-US" dirty="0" smtClean="0"/>
              <a:t>Methods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CT7 </a:t>
            </a:r>
            <a:r>
              <a:rPr lang="en-US" dirty="0"/>
              <a:t>- Business </a:t>
            </a:r>
            <a:r>
              <a:rPr lang="en-US" dirty="0" smtClean="0"/>
              <a:t>Economics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CT8 </a:t>
            </a:r>
            <a:r>
              <a:rPr lang="en-US" dirty="0"/>
              <a:t>- Financial </a:t>
            </a:r>
            <a:r>
              <a:rPr lang="en-US" dirty="0" smtClean="0"/>
              <a:t>Economics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Part 2(a) – Actuarial </a:t>
            </a:r>
            <a:r>
              <a:rPr lang="en-US" dirty="0"/>
              <a:t>c</a:t>
            </a:r>
            <a:r>
              <a:rPr lang="en-US" dirty="0" smtClean="0"/>
              <a:t>ontrol cycle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Part 2(b) - Investments</a:t>
            </a:r>
            <a:endParaRPr lang="en-GB" dirty="0"/>
          </a:p>
        </p:txBody>
      </p:sp>
      <p:sp>
        <p:nvSpPr>
          <p:cNvPr id="36869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716016" y="1700808"/>
            <a:ext cx="4033837" cy="3528392"/>
          </a:xfrm>
        </p:spPr>
        <p:txBody>
          <a:bodyPr/>
          <a:lstStyle/>
          <a:p>
            <a:pPr marL="0" indent="0">
              <a:lnSpc>
                <a:spcPct val="130000"/>
              </a:lnSpc>
            </a:pPr>
            <a:r>
              <a:rPr lang="en-GB" dirty="0" smtClean="0">
                <a:solidFill>
                  <a:schemeClr val="accent1"/>
                </a:solidFill>
              </a:rPr>
              <a:t>Corresponding Monash unit(s)</a:t>
            </a:r>
            <a:endParaRPr lang="en-AU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BFC2340</a:t>
            </a:r>
            <a:r>
              <a:rPr lang="en-US" dirty="0"/>
              <a:t>	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ACC1000</a:t>
            </a:r>
            <a:r>
              <a:rPr lang="en-US" dirty="0"/>
              <a:t> (40%),  &amp; BFC2140 (60%)	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ETC1000</a:t>
            </a:r>
            <a:r>
              <a:rPr lang="en-US" dirty="0"/>
              <a:t> (25%) &amp; ETC2520 (75%</a:t>
            </a:r>
            <a:r>
              <a:rPr lang="en-US" dirty="0" smtClean="0"/>
              <a:t>)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ETC2430 </a:t>
            </a:r>
            <a:r>
              <a:rPr lang="en-US" dirty="0"/>
              <a:t>(65%) &amp; ETC3430 (35%)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ETC3430 </a:t>
            </a:r>
            <a:r>
              <a:rPr lang="en-US" dirty="0"/>
              <a:t>(35%) &amp; ETC3530 (65%)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ETC2420 </a:t>
            </a:r>
            <a:r>
              <a:rPr lang="en-US" dirty="0"/>
              <a:t>(50%) &amp; ETC3420 (50%)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ECC1000</a:t>
            </a:r>
            <a:r>
              <a:rPr lang="en-US" dirty="0"/>
              <a:t> (55%), ECC1100 (45%) 	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ETC3460</a:t>
            </a:r>
            <a:r>
              <a:rPr lang="en-US" dirty="0"/>
              <a:t> (50%) &amp; ETC3510 (50%</a:t>
            </a:r>
            <a:r>
              <a:rPr lang="en-US" dirty="0" smtClean="0"/>
              <a:t>)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ETC4110 (50%) &amp; ETC4120 (50%)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ETC4130 (100%)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53970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pathway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AU" altLang="en-US" smtClean="0"/>
              <a:t>Presentation title</a:t>
            </a:r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E549962-EF22-4254-BD0D-E9E635F37392}" type="slidenum">
              <a:rPr lang="en-AU" smtClean="0"/>
              <a:pPr/>
              <a:t>14</a:t>
            </a:fld>
            <a:endParaRPr lang="en-AU"/>
          </a:p>
        </p:txBody>
      </p:sp>
      <p:pic>
        <p:nvPicPr>
          <p:cNvPr id="7" name="Picture 6" descr="Screen Shot 2017-03-06 at 3.54.5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" r="1081"/>
          <a:stretch/>
        </p:blipFill>
        <p:spPr>
          <a:xfrm>
            <a:off x="3552095" y="908720"/>
            <a:ext cx="5086707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44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 work hard from day one, and what does work hard mean anyway?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E549962-EF22-4254-BD0D-E9E635F37392}" type="slidenum">
              <a:rPr lang="en-AU" smtClean="0"/>
              <a:pPr/>
              <a:t>15</a:t>
            </a:fld>
            <a:endParaRPr lang="en-AU"/>
          </a:p>
        </p:txBody>
      </p:sp>
      <p:pic>
        <p:nvPicPr>
          <p:cNvPr id="8" name="Picture 7" descr="Screen Shot 2017-03-06 at 4.02.38 pm.png">
            <a:hlinkClick r:id="rId2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1839" b="-1"/>
          <a:stretch/>
        </p:blipFill>
        <p:spPr>
          <a:xfrm>
            <a:off x="2915816" y="1556792"/>
            <a:ext cx="3240360" cy="498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778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AU" altLang="en-US" smtClean="0"/>
              <a:t>Presentation title</a:t>
            </a:r>
            <a:endParaRPr lang="en-AU" altLang="en-US"/>
          </a:p>
        </p:txBody>
      </p:sp>
      <p:sp>
        <p:nvSpPr>
          <p:cNvPr id="41986" name="Slide Number Placeholder 4"/>
          <p:cNvSpPr>
            <a:spLocks noGrp="1"/>
          </p:cNvSpPr>
          <p:nvPr>
            <p:ph type="sldNum" sz="quarter" idx="16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7BDDE897-1E91-4501-B23D-3E1FB005EBEE}" type="slidenum">
              <a:rPr lang="en-AU" sz="900">
                <a:solidFill>
                  <a:srgbClr val="DBDBDB"/>
                </a:solidFill>
                <a:latin typeface="Times New Roman" panose="02020603050405020304" pitchFamily="18" charset="0"/>
              </a:rPr>
              <a:pPr eaLnBrk="1" hangingPunct="1"/>
              <a:t>16</a:t>
            </a:fld>
            <a:endParaRPr lang="en-AU" sz="900">
              <a:solidFill>
                <a:srgbClr val="DBDBDB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87" name="Title 6"/>
          <p:cNvSpPr>
            <a:spLocks noGrp="1"/>
          </p:cNvSpPr>
          <p:nvPr>
            <p:ph type="title"/>
          </p:nvPr>
        </p:nvSpPr>
        <p:spPr>
          <a:xfrm>
            <a:off x="1042988" y="1989138"/>
            <a:ext cx="7632700" cy="900112"/>
          </a:xfrm>
        </p:spPr>
        <p:txBody>
          <a:bodyPr/>
          <a:lstStyle/>
          <a:p>
            <a:pPr eaLnBrk="1" hangingPunct="1"/>
            <a:r>
              <a:rPr lang="en-GB" sz="2600" smtClean="0">
                <a:solidFill>
                  <a:schemeClr val="bg1"/>
                </a:solidFill>
              </a:rPr>
              <a:t>Our accreditations include:</a:t>
            </a:r>
            <a:endParaRPr lang="en-US" sz="2600" smtClean="0">
              <a:solidFill>
                <a:schemeClr val="bg1"/>
              </a:solidFill>
            </a:endParaRPr>
          </a:p>
        </p:txBody>
      </p:sp>
      <p:grpSp>
        <p:nvGrpSpPr>
          <p:cNvPr id="41988" name="Group 1"/>
          <p:cNvGrpSpPr>
            <a:grpSpLocks/>
          </p:cNvGrpSpPr>
          <p:nvPr/>
        </p:nvGrpSpPr>
        <p:grpSpPr bwMode="auto">
          <a:xfrm>
            <a:off x="1116013" y="3429000"/>
            <a:ext cx="7270750" cy="1079500"/>
            <a:chOff x="1116013" y="3429000"/>
            <a:chExt cx="7270750" cy="1079500"/>
          </a:xfrm>
        </p:grpSpPr>
        <p:pic>
          <p:nvPicPr>
            <p:cNvPr id="41989" name="Picture 6" descr="aacsb_whit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013" y="3429000"/>
              <a:ext cx="1079500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0" name="Picture 7" descr="ambas_whit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5963" y="3538538"/>
              <a:ext cx="2590800" cy="86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1" name="Picture 8" descr="equie_whit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475" y="3460750"/>
              <a:ext cx="1368425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95288" y="944563"/>
            <a:ext cx="8280400" cy="900112"/>
          </a:xfrm>
        </p:spPr>
        <p:txBody>
          <a:bodyPr/>
          <a:lstStyle/>
          <a:p>
            <a:r>
              <a:rPr lang="en-GB" dirty="0" smtClean="0"/>
              <a:t>What is an actuary? Who becomes an actuary? </a:t>
            </a:r>
            <a:endParaRPr lang="en-US" dirty="0" smtClean="0"/>
          </a:p>
        </p:txBody>
      </p:sp>
      <p:sp>
        <p:nvSpPr>
          <p:cNvPr id="3379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95288" y="2133600"/>
            <a:ext cx="8280400" cy="3887788"/>
          </a:xfrm>
        </p:spPr>
        <p:txBody>
          <a:bodyPr/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/>
              <a:t>“Making financial sense of the future”</a:t>
            </a:r>
          </a:p>
          <a:p>
            <a:pPr marL="0" indent="0">
              <a:spcAft>
                <a:spcPts val="0"/>
              </a:spcAft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Actuaries </a:t>
            </a:r>
            <a:r>
              <a:rPr lang="en-AU" dirty="0"/>
              <a:t>are </a:t>
            </a:r>
            <a:r>
              <a:rPr lang="en-US" dirty="0"/>
              <a:t>people who evaluate risk and opportunity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/>
              <a:t>They are people with good mathematical, strategic, problem solving and communication skills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/>
              <a:t>They apply </a:t>
            </a:r>
            <a:r>
              <a:rPr lang="en-US" dirty="0" err="1"/>
              <a:t>modelling</a:t>
            </a:r>
            <a:r>
              <a:rPr lang="en-US" dirty="0"/>
              <a:t> and forecasting concepts from mathematics and statistics to real life scenarios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Why </a:t>
            </a:r>
            <a:r>
              <a:rPr lang="en-US" dirty="0"/>
              <a:t>become an </a:t>
            </a:r>
            <a:r>
              <a:rPr lang="en-US" dirty="0" smtClean="0"/>
              <a:t>actuary  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://www.youtube.com/watch?v=tgSHIvTc5ws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ACD11CC-2025-46E7-98EF-A1EF57BF3C04}" type="slidenum">
              <a:rPr lang="en-AU" sz="900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2</a:t>
            </a:fld>
            <a:endParaRPr lang="en-AU" sz="9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2"/>
          <p:cNvSpPr>
            <a:spLocks noGrp="1"/>
          </p:cNvSpPr>
          <p:nvPr>
            <p:ph type="title"/>
          </p:nvPr>
        </p:nvSpPr>
        <p:spPr>
          <a:xfrm>
            <a:off x="395288" y="944563"/>
            <a:ext cx="8280400" cy="900112"/>
          </a:xfrm>
        </p:spPr>
        <p:txBody>
          <a:bodyPr/>
          <a:lstStyle/>
          <a:p>
            <a:r>
              <a:rPr lang="en-GB" dirty="0" smtClean="0"/>
              <a:t>Why become an actuary?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95288" y="1989138"/>
            <a:ext cx="3960812" cy="4032250"/>
          </a:xfrm>
        </p:spPr>
        <p:txBody>
          <a:bodyPr/>
          <a:lstStyle/>
          <a:p>
            <a:pPr marL="0" indent="0"/>
            <a:r>
              <a:rPr lang="en-GB" dirty="0" smtClean="0">
                <a:solidFill>
                  <a:schemeClr val="accent1"/>
                </a:solidFill>
              </a:rPr>
              <a:t>Some of the reasons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Challenging career</a:t>
            </a:r>
            <a:endParaRPr lang="en-AU" dirty="0"/>
          </a:p>
          <a:p>
            <a:pPr marL="0" indent="0">
              <a:spcAft>
                <a:spcPts val="0"/>
              </a:spcAft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Excellent career </a:t>
            </a:r>
            <a:r>
              <a:rPr lang="en-AU" dirty="0"/>
              <a:t>opportunities</a:t>
            </a:r>
          </a:p>
          <a:p>
            <a:pPr marL="0" indent="0">
              <a:spcAft>
                <a:spcPts val="0"/>
              </a:spcAft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Money, money, money</a:t>
            </a: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/>
              <a:t>Travel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/>
              <a:t>Job security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/>
              <a:t>Making a difference</a:t>
            </a:r>
            <a:endParaRPr lang="en-US" dirty="0"/>
          </a:p>
          <a:p>
            <a:pPr marL="0" indent="0"/>
            <a:endParaRPr lang="en-US" dirty="0" smtClean="0"/>
          </a:p>
        </p:txBody>
      </p:sp>
      <p:sp>
        <p:nvSpPr>
          <p:cNvPr id="34821" name="Slide Number Placeholder 5"/>
          <p:cNvSpPr>
            <a:spLocks noGrp="1"/>
          </p:cNvSpPr>
          <p:nvPr>
            <p:ph type="sldNum" sz="quarter" idx="19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11C7D566-19F8-43CC-BD88-0A7064A24E56}" type="slidenum">
              <a:rPr lang="en-AU" sz="900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3</a:t>
            </a:fld>
            <a:endParaRPr lang="en-AU" sz="9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4643438" y="4508500"/>
            <a:ext cx="4032250" cy="1512888"/>
          </a:xfrm>
        </p:spPr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lang="en-GB" dirty="0" smtClean="0">
                <a:solidFill>
                  <a:schemeClr val="accent1"/>
                </a:solidFill>
                <a:ea typeface="ＭＳ Ｐゴシック" charset="0"/>
              </a:rPr>
              <a:t> </a:t>
            </a:r>
            <a:endParaRPr lang="en-GB" dirty="0">
              <a:solidFill>
                <a:schemeClr val="accent1"/>
              </a:solidFill>
              <a:ea typeface="ＭＳ Ｐゴシック" charset="0"/>
            </a:endParaRPr>
          </a:p>
          <a:p>
            <a:pPr marL="285750" indent="-285750">
              <a:buClr>
                <a:schemeClr val="accent1"/>
              </a:buClr>
              <a:buFont typeface="Wingdings" charset="2"/>
              <a:buChar char="§"/>
              <a:defRPr/>
            </a:pPr>
            <a:r>
              <a:rPr lang="en-GB" dirty="0" smtClean="0">
                <a:ea typeface="ＭＳ Ｐゴシック" charset="0"/>
              </a:rPr>
              <a:t>Being an actuary is a globally recognised profession with high (increasing) demand and influence</a:t>
            </a:r>
            <a:endParaRPr lang="en-GB" dirty="0">
              <a:ea typeface="ＭＳ Ｐゴシック" charset="0"/>
            </a:endParaRPr>
          </a:p>
        </p:txBody>
      </p:sp>
      <p:pic>
        <p:nvPicPr>
          <p:cNvPr id="8" name="Picture 3" descr="\\ad.monash.edu\buseco\b01users05\nguyenth\Desktop\Design\Images\_PU1978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3" b="6963"/>
          <a:stretch>
            <a:fillRect/>
          </a:stretch>
        </p:blipFill>
        <p:spPr bwMode="auto">
          <a:xfrm>
            <a:off x="4643438" y="1989138"/>
            <a:ext cx="40322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95288" y="944563"/>
            <a:ext cx="8280400" cy="900112"/>
          </a:xfrm>
        </p:spPr>
        <p:txBody>
          <a:bodyPr/>
          <a:lstStyle/>
          <a:p>
            <a:r>
              <a:rPr lang="en-US" dirty="0" smtClean="0"/>
              <a:t>A small </a:t>
            </a:r>
            <a:r>
              <a:rPr lang="en-US" dirty="0"/>
              <a:t>p</a:t>
            </a:r>
            <a:r>
              <a:rPr lang="en-US" dirty="0" smtClean="0"/>
              <a:t>rofession…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ACD11CC-2025-46E7-98EF-A1EF57BF3C04}" type="slidenum">
              <a:rPr lang="en-AU" sz="900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4</a:t>
            </a:fld>
            <a:endParaRPr lang="en-AU" sz="9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07" y="1484784"/>
            <a:ext cx="8087290" cy="50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50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1"/>
          <p:cNvSpPr>
            <a:spLocks noGrp="1"/>
          </p:cNvSpPr>
          <p:nvPr>
            <p:ph sz="half" idx="15"/>
          </p:nvPr>
        </p:nvSpPr>
        <p:spPr>
          <a:xfrm>
            <a:off x="395288" y="5229225"/>
            <a:ext cx="2628900" cy="771525"/>
          </a:xfrm>
        </p:spPr>
        <p:txBody>
          <a:bodyPr/>
          <a:lstStyle/>
          <a:p>
            <a:pPr marL="0" indent="0"/>
            <a:r>
              <a:rPr lang="en-US" dirty="0" smtClean="0"/>
              <a:t>Actuary ranked as the top career (out of 200 professions) 2015. 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sz="half" idx="17"/>
          </p:nvPr>
        </p:nvSpPr>
        <p:spPr>
          <a:xfrm>
            <a:off x="3273425" y="5229225"/>
            <a:ext cx="2628900" cy="771525"/>
          </a:xfrm>
        </p:spPr>
        <p:txBody>
          <a:bodyPr/>
          <a:lstStyle/>
          <a:p>
            <a:pPr marL="0" indent="0"/>
            <a:r>
              <a:rPr lang="en-US" dirty="0" smtClean="0"/>
              <a:t>Actuarial jobs the most difficult to fill</a:t>
            </a:r>
          </a:p>
        </p:txBody>
      </p:sp>
      <p:sp>
        <p:nvSpPr>
          <p:cNvPr id="35843" name="Content Placeholder 3"/>
          <p:cNvSpPr>
            <a:spLocks noGrp="1"/>
          </p:cNvSpPr>
          <p:nvPr>
            <p:ph sz="half" idx="18"/>
          </p:nvPr>
        </p:nvSpPr>
        <p:spPr>
          <a:xfrm>
            <a:off x="6161088" y="5229225"/>
            <a:ext cx="2628900" cy="771525"/>
          </a:xfrm>
        </p:spPr>
        <p:txBody>
          <a:bodyPr/>
          <a:lstStyle/>
          <a:p>
            <a:pPr marL="0" indent="0"/>
            <a:r>
              <a:rPr lang="en-US" dirty="0" smtClean="0"/>
              <a:t>Not just life and pensions insurance any more.</a:t>
            </a:r>
          </a:p>
        </p:txBody>
      </p:sp>
      <p:sp>
        <p:nvSpPr>
          <p:cNvPr id="35844" name="Title 4"/>
          <p:cNvSpPr>
            <a:spLocks noGrp="1"/>
          </p:cNvSpPr>
          <p:nvPr>
            <p:ph type="title"/>
          </p:nvPr>
        </p:nvSpPr>
        <p:spPr>
          <a:xfrm>
            <a:off x="395288" y="944563"/>
            <a:ext cx="8280400" cy="900112"/>
          </a:xfrm>
        </p:spPr>
        <p:txBody>
          <a:bodyPr/>
          <a:lstStyle/>
          <a:p>
            <a:r>
              <a:rPr lang="en-GB" dirty="0" smtClean="0"/>
              <a:t>…with great career prospects</a:t>
            </a:r>
            <a:endParaRPr lang="en-US" dirty="0" smtClean="0"/>
          </a:p>
        </p:txBody>
      </p:sp>
      <p:pic>
        <p:nvPicPr>
          <p:cNvPr id="2" name="Picture Placeholder 1" descr="topjob.jpg"/>
          <p:cNvPicPr>
            <a:picLocks noGrp="1" noChangeAspect="1"/>
          </p:cNvPicPr>
          <p:nvPr>
            <p:ph type="pic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" r="2810"/>
          <a:stretch>
            <a:fillRect/>
          </a:stretch>
        </p:blipFill>
        <p:spPr>
          <a:xfrm>
            <a:off x="395288" y="1989138"/>
            <a:ext cx="2592387" cy="3095625"/>
          </a:xfrm>
          <a:solidFill>
            <a:srgbClr val="DBDBDB"/>
          </a:solidFill>
        </p:spPr>
      </p:pic>
      <p:pic>
        <p:nvPicPr>
          <p:cNvPr id="4" name="Picture Placeholder 3" descr="Screen Shot 2015-07-30 at 11.33.06 am.png"/>
          <p:cNvPicPr>
            <a:picLocks noGrp="1" noChangeAspect="1"/>
          </p:cNvPicPr>
          <p:nvPr>
            <p:ph type="pic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69" r="-4169"/>
          <a:stretch>
            <a:fillRect/>
          </a:stretch>
        </p:blipFill>
        <p:spPr>
          <a:xfrm>
            <a:off x="3276600" y="1989138"/>
            <a:ext cx="2651418" cy="3168054"/>
          </a:xfrm>
          <a:noFill/>
        </p:spPr>
      </p:pic>
      <p:pic>
        <p:nvPicPr>
          <p:cNvPr id="5" name="Picture Placeholder 4" descr="Screen Shot 2015-07-30 at 11.39.08 am.png"/>
          <p:cNvPicPr>
            <a:picLocks noGrp="1" noChangeAspect="1"/>
          </p:cNvPicPr>
          <p:nvPr>
            <p:ph type="pic" idx="2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3" r="-2253"/>
          <a:stretch>
            <a:fillRect/>
          </a:stretch>
        </p:blipFill>
        <p:spPr>
          <a:xfrm>
            <a:off x="6156325" y="1989138"/>
            <a:ext cx="2592388" cy="3095625"/>
          </a:xfrm>
          <a:noFill/>
        </p:spPr>
      </p:pic>
      <p:sp>
        <p:nvSpPr>
          <p:cNvPr id="35849" name="Slide Number Placeholder 9"/>
          <p:cNvSpPr>
            <a:spLocks noGrp="1"/>
          </p:cNvSpPr>
          <p:nvPr>
            <p:ph type="sldNum" sz="quarter" idx="23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597EF1A5-78E6-45F9-B4BA-E49F83216FFF}" type="slidenum">
              <a:rPr lang="en-AU" sz="900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5</a:t>
            </a:fld>
            <a:endParaRPr lang="en-AU" sz="9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B72FBF5-2C9F-4A60-88A9-90AC2FD4BE04}" type="slidenum">
              <a:rPr lang="en-AU" smtClean="0">
                <a:solidFill>
                  <a:srgbClr val="4D4D4D"/>
                </a:solidFill>
              </a:rPr>
              <a:pPr/>
              <a:t>6</a:t>
            </a:fld>
            <a:endParaRPr lang="en-AU">
              <a:solidFill>
                <a:srgbClr val="4D4D4D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288" y="944563"/>
            <a:ext cx="8280400" cy="900112"/>
          </a:xfrm>
        </p:spPr>
        <p:txBody>
          <a:bodyPr/>
          <a:lstStyle/>
          <a:p>
            <a:r>
              <a:rPr lang="en-US" dirty="0" smtClean="0"/>
              <a:t>A variety of work opportunities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67544" y="1772816"/>
            <a:ext cx="8208912" cy="3168352"/>
          </a:xfrm>
        </p:spPr>
        <p:txBody>
          <a:bodyPr/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800" dirty="0" smtClean="0"/>
              <a:t>General insurance reserving and life insurance</a:t>
            </a:r>
          </a:p>
          <a:p>
            <a:pPr marL="0" indent="0">
              <a:spcAft>
                <a:spcPts val="0"/>
              </a:spcAft>
            </a:pPr>
            <a:endParaRPr lang="en-AU" sz="1800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800" dirty="0"/>
              <a:t>Superannuation </a:t>
            </a:r>
            <a:r>
              <a:rPr lang="en-AU" sz="1800" dirty="0" smtClean="0"/>
              <a:t>advice</a:t>
            </a:r>
          </a:p>
          <a:p>
            <a:pPr marL="0" indent="0">
              <a:spcAft>
                <a:spcPts val="0"/>
              </a:spcAft>
            </a:pPr>
            <a:endParaRPr lang="en-AU" sz="1800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800" dirty="0" smtClean="0"/>
              <a:t>Carbon trading advice</a:t>
            </a:r>
          </a:p>
          <a:p>
            <a:pPr marL="0" indent="0">
              <a:spcAft>
                <a:spcPts val="0"/>
              </a:spcAft>
            </a:pPr>
            <a:endParaRPr lang="en-AU" sz="1800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Car insurance premium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Data analytics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Marketing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Sustainability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0" indent="0">
              <a:spcAft>
                <a:spcPts val="0"/>
              </a:spcAft>
            </a:pPr>
            <a:r>
              <a:rPr lang="en-US" sz="1800" dirty="0" smtClean="0"/>
              <a:t>Actuaries work across a number of sectors including finance, insurance, government, health, education, marketing and a range of other industries. </a:t>
            </a:r>
            <a:endParaRPr lang="en-US" sz="1800" dirty="0"/>
          </a:p>
          <a:p>
            <a:pPr marL="0" indent="0">
              <a:lnSpc>
                <a:spcPct val="90000"/>
              </a:lnSpc>
            </a:pPr>
            <a:endParaRPr lang="en-AU" dirty="0" smtClean="0">
              <a:solidFill>
                <a:schemeClr val="tx1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77317"/>
            <a:ext cx="3673475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359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2"/>
          <p:cNvSpPr>
            <a:spLocks noGrp="1"/>
          </p:cNvSpPr>
          <p:nvPr>
            <p:ph type="title"/>
          </p:nvPr>
        </p:nvSpPr>
        <p:spPr>
          <a:xfrm>
            <a:off x="395288" y="944563"/>
            <a:ext cx="8280400" cy="900112"/>
          </a:xfrm>
        </p:spPr>
        <p:txBody>
          <a:bodyPr/>
          <a:lstStyle/>
          <a:p>
            <a:r>
              <a:rPr lang="en-GB" dirty="0" smtClean="0"/>
              <a:t>The skills that make a good actuary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95288" y="1989138"/>
            <a:ext cx="3960812" cy="4032250"/>
          </a:xfrm>
        </p:spPr>
        <p:txBody>
          <a:bodyPr/>
          <a:lstStyle/>
          <a:p>
            <a:pPr marL="0" indent="0"/>
            <a:r>
              <a:rPr lang="en-GB" dirty="0" smtClean="0">
                <a:solidFill>
                  <a:schemeClr val="accent1"/>
                </a:solidFill>
              </a:rPr>
              <a:t>Some of the skills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Mathematical skills (problem solving, probability and statistics, calculus…)</a:t>
            </a:r>
            <a:endParaRPr lang="en-AU" dirty="0"/>
          </a:p>
          <a:p>
            <a:pPr marL="0" indent="0">
              <a:spcAft>
                <a:spcPts val="0"/>
              </a:spcAft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Computing skills (programming, model building,…)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 smtClean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Business awareness (finance, accounting, management, marketing…)</a:t>
            </a:r>
            <a:endParaRPr lang="en-AU" dirty="0"/>
          </a:p>
          <a:p>
            <a:pPr marL="0" indent="0">
              <a:spcAft>
                <a:spcPts val="0"/>
              </a:spcAft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Soft skills (Communication, writing skills, presentational skills…)</a:t>
            </a: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dirty="0" smtClean="0"/>
              <a:t>Experience and judgement</a:t>
            </a:r>
            <a:endParaRPr lang="en-AU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AU" dirty="0"/>
          </a:p>
          <a:p>
            <a:pPr marL="0" indent="0"/>
            <a:endParaRPr lang="en-US" dirty="0" smtClean="0"/>
          </a:p>
        </p:txBody>
      </p:sp>
      <p:sp>
        <p:nvSpPr>
          <p:cNvPr id="34821" name="Slide Number Placeholder 5"/>
          <p:cNvSpPr>
            <a:spLocks noGrp="1"/>
          </p:cNvSpPr>
          <p:nvPr>
            <p:ph type="sldNum" sz="quarter" idx="19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11C7D566-19F8-43CC-BD88-0A7064A24E56}" type="slidenum">
              <a:rPr lang="en-AU" sz="900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7</a:t>
            </a:fld>
            <a:endParaRPr lang="en-AU" sz="9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4643438" y="4508500"/>
            <a:ext cx="4032250" cy="1512888"/>
          </a:xfrm>
        </p:spPr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lang="en-GB" dirty="0" smtClean="0">
                <a:solidFill>
                  <a:schemeClr val="accent1"/>
                </a:solidFill>
                <a:ea typeface="ＭＳ Ｐゴシック" charset="0"/>
              </a:rPr>
              <a:t> </a:t>
            </a:r>
            <a:endParaRPr lang="en-GB" dirty="0">
              <a:solidFill>
                <a:schemeClr val="accent1"/>
              </a:solidFill>
              <a:ea typeface="ＭＳ Ｐゴシック" charset="0"/>
            </a:endParaRPr>
          </a:p>
          <a:p>
            <a:pPr marL="285750" indent="-285750">
              <a:buClr>
                <a:schemeClr val="accent1"/>
              </a:buClr>
              <a:buFont typeface="Wingdings" charset="2"/>
              <a:buChar char="§"/>
              <a:defRPr/>
            </a:pPr>
            <a:r>
              <a:rPr lang="en-GB" dirty="0" smtClean="0">
                <a:ea typeface="ＭＳ Ｐゴシック" charset="0"/>
              </a:rPr>
              <a:t>It’s more than just mathematics and finance</a:t>
            </a:r>
            <a:endParaRPr lang="en-GB" dirty="0">
              <a:ea typeface="ＭＳ Ｐゴシック" charset="0"/>
            </a:endParaRPr>
          </a:p>
        </p:txBody>
      </p:sp>
      <p:pic>
        <p:nvPicPr>
          <p:cNvPr id="10" name="Picture 1" descr="Screen Shot 2013-12-02 at 12.34.13 pm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723" r="-38723"/>
          <a:stretch>
            <a:fillRect/>
          </a:stretch>
        </p:blipFill>
        <p:spPr bwMode="auto">
          <a:xfrm>
            <a:off x="4140720" y="1700808"/>
            <a:ext cx="4895776" cy="279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63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Placeholder 11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3626103459"/>
              </p:ext>
            </p:extLst>
          </p:nvPr>
        </p:nvGraphicFramePr>
        <p:xfrm>
          <a:off x="827584" y="3356992"/>
          <a:ext cx="7992888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/>
              <a:t>Actuarial science</a:t>
            </a:r>
            <a:br>
              <a:rPr lang="en-AU" dirty="0" smtClean="0"/>
            </a:br>
            <a:r>
              <a:rPr lang="en-AU" dirty="0" smtClean="0"/>
              <a:t>Actuarial studies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E7685E-4E48-4458-B094-FE723E895433}" type="slidenum">
              <a:rPr lang="en-AU" smtClean="0"/>
              <a:pPr/>
              <a:t>8</a:t>
            </a:fld>
            <a:endParaRPr lang="en-AU"/>
          </a:p>
        </p:txBody>
      </p:sp>
      <p:grpSp>
        <p:nvGrpSpPr>
          <p:cNvPr id="3" name="Group 2"/>
          <p:cNvGrpSpPr/>
          <p:nvPr/>
        </p:nvGrpSpPr>
        <p:grpSpPr>
          <a:xfrm>
            <a:off x="1188417" y="332656"/>
            <a:ext cx="3527599" cy="3708175"/>
            <a:chOff x="1188417" y="482252"/>
            <a:chExt cx="3153171" cy="3558579"/>
          </a:xfrm>
        </p:grpSpPr>
        <p:sp>
          <p:nvSpPr>
            <p:cNvPr id="4" name="Oval 3"/>
            <p:cNvSpPr/>
            <p:nvPr/>
          </p:nvSpPr>
          <p:spPr>
            <a:xfrm>
              <a:off x="1307787" y="606127"/>
              <a:ext cx="2905422" cy="1009015"/>
            </a:xfrm>
            <a:prstGeom prst="ellipse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Down Arrow 8"/>
            <p:cNvSpPr/>
            <p:nvPr/>
          </p:nvSpPr>
          <p:spPr>
            <a:xfrm>
              <a:off x="2483470" y="3076862"/>
              <a:ext cx="563066" cy="360362"/>
            </a:xfrm>
            <a:prstGeom prst="downArrow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2281911" y="1693070"/>
              <a:ext cx="1158568" cy="1069582"/>
            </a:xfrm>
            <a:custGeom>
              <a:avLst/>
              <a:gdLst>
                <a:gd name="connsiteX0" fmla="*/ 0 w 1013519"/>
                <a:gd name="connsiteY0" fmla="*/ 506760 h 1013519"/>
                <a:gd name="connsiteX1" fmla="*/ 506760 w 1013519"/>
                <a:gd name="connsiteY1" fmla="*/ 0 h 1013519"/>
                <a:gd name="connsiteX2" fmla="*/ 1013520 w 1013519"/>
                <a:gd name="connsiteY2" fmla="*/ 506760 h 1013519"/>
                <a:gd name="connsiteX3" fmla="*/ 506760 w 1013519"/>
                <a:gd name="connsiteY3" fmla="*/ 1013520 h 1013519"/>
                <a:gd name="connsiteX4" fmla="*/ 0 w 1013519"/>
                <a:gd name="connsiteY4" fmla="*/ 506760 h 1013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3519" h="1013519">
                  <a:moveTo>
                    <a:pt x="0" y="506760"/>
                  </a:moveTo>
                  <a:cubicBezTo>
                    <a:pt x="0" y="226884"/>
                    <a:pt x="226884" y="0"/>
                    <a:pt x="506760" y="0"/>
                  </a:cubicBezTo>
                  <a:cubicBezTo>
                    <a:pt x="786636" y="0"/>
                    <a:pt x="1013520" y="226884"/>
                    <a:pt x="1013520" y="506760"/>
                  </a:cubicBezTo>
                  <a:cubicBezTo>
                    <a:pt x="1013520" y="786636"/>
                    <a:pt x="786636" y="1013520"/>
                    <a:pt x="506760" y="1013520"/>
                  </a:cubicBezTo>
                  <a:cubicBezTo>
                    <a:pt x="226884" y="1013520"/>
                    <a:pt x="0" y="786636"/>
                    <a:pt x="0" y="50676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9856" tIns="159856" rIns="159856" bIns="159856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AU" sz="1200" kern="1200" dirty="0" smtClean="0"/>
                <a:t>Econometrics</a:t>
              </a:r>
              <a:endParaRPr lang="en-AU" sz="1200" kern="12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638870" y="932705"/>
              <a:ext cx="1013519" cy="1013519"/>
            </a:xfrm>
            <a:custGeom>
              <a:avLst/>
              <a:gdLst>
                <a:gd name="connsiteX0" fmla="*/ 0 w 1013519"/>
                <a:gd name="connsiteY0" fmla="*/ 506760 h 1013519"/>
                <a:gd name="connsiteX1" fmla="*/ 506760 w 1013519"/>
                <a:gd name="connsiteY1" fmla="*/ 0 h 1013519"/>
                <a:gd name="connsiteX2" fmla="*/ 1013520 w 1013519"/>
                <a:gd name="connsiteY2" fmla="*/ 506760 h 1013519"/>
                <a:gd name="connsiteX3" fmla="*/ 506760 w 1013519"/>
                <a:gd name="connsiteY3" fmla="*/ 1013520 h 1013519"/>
                <a:gd name="connsiteX4" fmla="*/ 0 w 1013519"/>
                <a:gd name="connsiteY4" fmla="*/ 506760 h 1013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3519" h="1013519">
                  <a:moveTo>
                    <a:pt x="0" y="506760"/>
                  </a:moveTo>
                  <a:cubicBezTo>
                    <a:pt x="0" y="226884"/>
                    <a:pt x="226884" y="0"/>
                    <a:pt x="506760" y="0"/>
                  </a:cubicBezTo>
                  <a:cubicBezTo>
                    <a:pt x="786636" y="0"/>
                    <a:pt x="1013520" y="226884"/>
                    <a:pt x="1013520" y="506760"/>
                  </a:cubicBezTo>
                  <a:cubicBezTo>
                    <a:pt x="1013520" y="786636"/>
                    <a:pt x="786636" y="1013520"/>
                    <a:pt x="506760" y="1013520"/>
                  </a:cubicBezTo>
                  <a:cubicBezTo>
                    <a:pt x="226884" y="1013520"/>
                    <a:pt x="0" y="786636"/>
                    <a:pt x="0" y="50676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9856" tIns="159856" rIns="159856" bIns="159856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AU" sz="1200" kern="1200" dirty="0" smtClean="0"/>
                <a:t>Broad knowledge base</a:t>
              </a:r>
              <a:endParaRPr lang="en-AU" sz="1200" kern="1200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674912" y="687659"/>
              <a:ext cx="1013519" cy="1013519"/>
            </a:xfrm>
            <a:custGeom>
              <a:avLst/>
              <a:gdLst>
                <a:gd name="connsiteX0" fmla="*/ 0 w 1013519"/>
                <a:gd name="connsiteY0" fmla="*/ 506760 h 1013519"/>
                <a:gd name="connsiteX1" fmla="*/ 506760 w 1013519"/>
                <a:gd name="connsiteY1" fmla="*/ 0 h 1013519"/>
                <a:gd name="connsiteX2" fmla="*/ 1013520 w 1013519"/>
                <a:gd name="connsiteY2" fmla="*/ 506760 h 1013519"/>
                <a:gd name="connsiteX3" fmla="*/ 506760 w 1013519"/>
                <a:gd name="connsiteY3" fmla="*/ 1013520 h 1013519"/>
                <a:gd name="connsiteX4" fmla="*/ 0 w 1013519"/>
                <a:gd name="connsiteY4" fmla="*/ 506760 h 1013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3519" h="1013519">
                  <a:moveTo>
                    <a:pt x="0" y="506760"/>
                  </a:moveTo>
                  <a:cubicBezTo>
                    <a:pt x="0" y="226884"/>
                    <a:pt x="226884" y="0"/>
                    <a:pt x="506760" y="0"/>
                  </a:cubicBezTo>
                  <a:cubicBezTo>
                    <a:pt x="786636" y="0"/>
                    <a:pt x="1013520" y="226884"/>
                    <a:pt x="1013520" y="506760"/>
                  </a:cubicBezTo>
                  <a:cubicBezTo>
                    <a:pt x="1013520" y="786636"/>
                    <a:pt x="786636" y="1013520"/>
                    <a:pt x="506760" y="1013520"/>
                  </a:cubicBezTo>
                  <a:cubicBezTo>
                    <a:pt x="226884" y="1013520"/>
                    <a:pt x="0" y="786636"/>
                    <a:pt x="0" y="50676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9856" tIns="159856" rIns="159856" bIns="159856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AU" sz="1200" kern="1200" dirty="0" smtClean="0"/>
                <a:t>Accredited program</a:t>
              </a:r>
              <a:endParaRPr lang="en-AU" sz="12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413644" y="3365152"/>
              <a:ext cx="2702718" cy="675679"/>
            </a:xfrm>
            <a:custGeom>
              <a:avLst/>
              <a:gdLst>
                <a:gd name="connsiteX0" fmla="*/ 0 w 2702718"/>
                <a:gd name="connsiteY0" fmla="*/ 0 h 675679"/>
                <a:gd name="connsiteX1" fmla="*/ 2702718 w 2702718"/>
                <a:gd name="connsiteY1" fmla="*/ 0 h 675679"/>
                <a:gd name="connsiteX2" fmla="*/ 2702718 w 2702718"/>
                <a:gd name="connsiteY2" fmla="*/ 675679 h 675679"/>
                <a:gd name="connsiteX3" fmla="*/ 0 w 2702718"/>
                <a:gd name="connsiteY3" fmla="*/ 675679 h 675679"/>
                <a:gd name="connsiteX4" fmla="*/ 0 w 2702718"/>
                <a:gd name="connsiteY4" fmla="*/ 0 h 675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2718" h="675679">
                  <a:moveTo>
                    <a:pt x="0" y="0"/>
                  </a:moveTo>
                  <a:lnTo>
                    <a:pt x="2702718" y="0"/>
                  </a:lnTo>
                  <a:lnTo>
                    <a:pt x="2702718" y="675679"/>
                  </a:lnTo>
                  <a:lnTo>
                    <a:pt x="0" y="67567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AU" sz="2400" kern="1200" dirty="0"/>
            </a:p>
          </p:txBody>
        </p:sp>
        <p:sp>
          <p:nvSpPr>
            <p:cNvPr id="15" name="Shape 14"/>
            <p:cNvSpPr/>
            <p:nvPr/>
          </p:nvSpPr>
          <p:spPr>
            <a:xfrm>
              <a:off x="1188417" y="482252"/>
              <a:ext cx="3153171" cy="2522537"/>
            </a:xfrm>
            <a:prstGeom prst="funnel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2909931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80919" cy="900261"/>
          </a:xfrm>
        </p:spPr>
        <p:txBody>
          <a:bodyPr/>
          <a:lstStyle/>
          <a:p>
            <a:r>
              <a:rPr lang="en-AU" dirty="0" smtClean="0"/>
              <a:t>Study options at Monash 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67544" y="1340768"/>
            <a:ext cx="3816674" cy="4032548"/>
          </a:xfrm>
        </p:spPr>
        <p:txBody>
          <a:bodyPr/>
          <a:lstStyle/>
          <a:p>
            <a:pPr marL="0" indent="0">
              <a:lnSpc>
                <a:spcPct val="130000"/>
              </a:lnSpc>
            </a:pPr>
            <a:r>
              <a:rPr lang="en-GB" sz="1400" u="sng" dirty="0" smtClean="0"/>
              <a:t>Commerce </a:t>
            </a:r>
            <a:r>
              <a:rPr lang="en-GB" sz="1400" u="sng" dirty="0" smtClean="0"/>
              <a:t>Specialist</a:t>
            </a:r>
            <a:endParaRPr lang="en-GB" sz="1400" dirty="0"/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Bachelor </a:t>
            </a:r>
            <a:r>
              <a:rPr lang="en-GB" sz="1400" dirty="0" smtClean="0">
                <a:solidFill>
                  <a:srgbClr val="FF0000"/>
                </a:solidFill>
              </a:rPr>
              <a:t>of Actuarial </a:t>
            </a:r>
            <a:r>
              <a:rPr lang="en-GB" sz="1400" dirty="0" smtClean="0">
                <a:solidFill>
                  <a:srgbClr val="FF0000"/>
                </a:solidFill>
              </a:rPr>
              <a:t>Science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Smaller core, more elective space</a:t>
            </a:r>
            <a:endParaRPr lang="en-GB" sz="14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30000"/>
              </a:lnSpc>
            </a:pP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220072" y="1412776"/>
            <a:ext cx="3312368" cy="4032548"/>
          </a:xfrm>
        </p:spPr>
        <p:txBody>
          <a:bodyPr/>
          <a:lstStyle/>
          <a:p>
            <a:r>
              <a:rPr lang="en-AU" sz="1400" u="sng" dirty="0" smtClean="0"/>
              <a:t>Bachelor </a:t>
            </a:r>
            <a:r>
              <a:rPr lang="en-AU" sz="1400" u="sng" dirty="0"/>
              <a:t>of </a:t>
            </a:r>
            <a:r>
              <a:rPr lang="en-AU" sz="1400" u="sng" dirty="0" smtClean="0"/>
              <a:t>Commerce</a:t>
            </a:r>
          </a:p>
          <a:p>
            <a:pPr>
              <a:buFont typeface="Arial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Actuarial </a:t>
            </a:r>
            <a:r>
              <a:rPr lang="en-GB" sz="1400" dirty="0" smtClean="0">
                <a:solidFill>
                  <a:srgbClr val="FF0000"/>
                </a:solidFill>
              </a:rPr>
              <a:t>studies </a:t>
            </a:r>
            <a:r>
              <a:rPr lang="en-GB" sz="1400" dirty="0" smtClean="0">
                <a:solidFill>
                  <a:srgbClr val="FF0000"/>
                </a:solidFill>
              </a:rPr>
              <a:t>major</a:t>
            </a:r>
          </a:p>
          <a:p>
            <a:pPr>
              <a:buFont typeface="Arial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Larger core in year 1</a:t>
            </a:r>
            <a:endParaRPr lang="en-GB" sz="1400" dirty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en-GB" dirty="0"/>
          </a:p>
          <a:p>
            <a:endParaRPr lang="en-AU" u="sn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E549962-EF22-4254-BD0D-E9E635F37392}" type="slidenum">
              <a:rPr lang="en-AU" smtClean="0"/>
              <a:pPr/>
              <a:t>9</a:t>
            </a:fld>
            <a:endParaRPr lang="en-AU"/>
          </a:p>
        </p:txBody>
      </p:sp>
      <p:pic>
        <p:nvPicPr>
          <p:cNvPr id="4" name="Picture 3" descr="Screen Shot 2017-03-06 at 3.29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80928"/>
            <a:ext cx="3995051" cy="3356992"/>
          </a:xfrm>
          <a:prstGeom prst="rect">
            <a:avLst/>
          </a:prstGeom>
        </p:spPr>
      </p:pic>
      <p:pic>
        <p:nvPicPr>
          <p:cNvPr id="11" name="Picture 10" descr="Screen Shot 2017-03-06 at 3.28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780928"/>
            <a:ext cx="3633862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472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nash-business-school-template_02 blue">
  <a:themeElements>
    <a:clrScheme name="Custom 1">
      <a:dk1>
        <a:srgbClr val="000000"/>
      </a:dk1>
      <a:lt1>
        <a:sysClr val="window" lastClr="FFFFFF"/>
      </a:lt1>
      <a:dk2>
        <a:srgbClr val="4D4D4D"/>
      </a:dk2>
      <a:lt2>
        <a:srgbClr val="FFFFFF"/>
      </a:lt2>
      <a:accent1>
        <a:srgbClr val="00528B"/>
      </a:accent1>
      <a:accent2>
        <a:srgbClr val="000000"/>
      </a:accent2>
      <a:accent3>
        <a:srgbClr val="58595B"/>
      </a:accent3>
      <a:accent4>
        <a:srgbClr val="808285"/>
      </a:accent4>
      <a:accent5>
        <a:srgbClr val="A7A9AC"/>
      </a:accent5>
      <a:accent6>
        <a:srgbClr val="DBDBDB"/>
      </a:accent6>
      <a:hlink>
        <a:srgbClr val="0000FF"/>
      </a:hlink>
      <a:folHlink>
        <a:srgbClr val="800080"/>
      </a:folHlink>
    </a:clrScheme>
    <a:fontScheme name="Custom 2">
      <a:majorFont>
        <a:latin typeface="Times New Roman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Master with image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nash Business School template - blue">
  <a:themeElements>
    <a:clrScheme name="Custom 1">
      <a:dk1>
        <a:srgbClr val="000000"/>
      </a:dk1>
      <a:lt1>
        <a:sysClr val="window" lastClr="FFFFFF"/>
      </a:lt1>
      <a:dk2>
        <a:srgbClr val="4D4D4D"/>
      </a:dk2>
      <a:lt2>
        <a:srgbClr val="FFFFFF"/>
      </a:lt2>
      <a:accent1>
        <a:srgbClr val="00528B"/>
      </a:accent1>
      <a:accent2>
        <a:srgbClr val="000000"/>
      </a:accent2>
      <a:accent3>
        <a:srgbClr val="58595B"/>
      </a:accent3>
      <a:accent4>
        <a:srgbClr val="808285"/>
      </a:accent4>
      <a:accent5>
        <a:srgbClr val="A7A9AC"/>
      </a:accent5>
      <a:accent6>
        <a:srgbClr val="DBDBDB"/>
      </a:accent6>
      <a:hlink>
        <a:srgbClr val="0000FF"/>
      </a:hlink>
      <a:folHlink>
        <a:srgbClr val="800080"/>
      </a:folHlink>
    </a:clrScheme>
    <a:fontScheme name="Custom 2">
      <a:majorFont>
        <a:latin typeface="Times New Roman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Master with image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nash Business School template - grey">
  <a:themeElements>
    <a:clrScheme name="Custom 1">
      <a:dk1>
        <a:srgbClr val="000000"/>
      </a:dk1>
      <a:lt1>
        <a:sysClr val="window" lastClr="FFFFFF"/>
      </a:lt1>
      <a:dk2>
        <a:srgbClr val="4D4D4D"/>
      </a:dk2>
      <a:lt2>
        <a:srgbClr val="FFFFFF"/>
      </a:lt2>
      <a:accent1>
        <a:srgbClr val="00528B"/>
      </a:accent1>
      <a:accent2>
        <a:srgbClr val="000000"/>
      </a:accent2>
      <a:accent3>
        <a:srgbClr val="58595B"/>
      </a:accent3>
      <a:accent4>
        <a:srgbClr val="808285"/>
      </a:accent4>
      <a:accent5>
        <a:srgbClr val="A7A9AC"/>
      </a:accent5>
      <a:accent6>
        <a:srgbClr val="DBDBDB"/>
      </a:accent6>
      <a:hlink>
        <a:srgbClr val="0000FF"/>
      </a:hlink>
      <a:folHlink>
        <a:srgbClr val="800080"/>
      </a:folHlink>
    </a:clrScheme>
    <a:fontScheme name="Custom 2">
      <a:majorFont>
        <a:latin typeface="Times New Roman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Master with image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onash Business School template - black">
  <a:themeElements>
    <a:clrScheme name="Custom 1">
      <a:dk1>
        <a:srgbClr val="000000"/>
      </a:dk1>
      <a:lt1>
        <a:sysClr val="window" lastClr="FFFFFF"/>
      </a:lt1>
      <a:dk2>
        <a:srgbClr val="4D4D4D"/>
      </a:dk2>
      <a:lt2>
        <a:srgbClr val="FFFFFF"/>
      </a:lt2>
      <a:accent1>
        <a:srgbClr val="00528B"/>
      </a:accent1>
      <a:accent2>
        <a:srgbClr val="000000"/>
      </a:accent2>
      <a:accent3>
        <a:srgbClr val="58595B"/>
      </a:accent3>
      <a:accent4>
        <a:srgbClr val="808285"/>
      </a:accent4>
      <a:accent5>
        <a:srgbClr val="A7A9AC"/>
      </a:accent5>
      <a:accent6>
        <a:srgbClr val="DBDBDB"/>
      </a:accent6>
      <a:hlink>
        <a:srgbClr val="0000FF"/>
      </a:hlink>
      <a:folHlink>
        <a:srgbClr val="800080"/>
      </a:folHlink>
    </a:clrScheme>
    <a:fontScheme name="Custom 2">
      <a:majorFont>
        <a:latin typeface="Times New Roman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Master with image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Monash Business School template - blank">
  <a:themeElements>
    <a:clrScheme name="Master without image 1">
      <a:dk1>
        <a:srgbClr val="393938"/>
      </a:dk1>
      <a:lt1>
        <a:srgbClr val="FFFFFF"/>
      </a:lt1>
      <a:dk2>
        <a:srgbClr val="393938"/>
      </a:dk2>
      <a:lt2>
        <a:srgbClr val="343333"/>
      </a:lt2>
      <a:accent1>
        <a:srgbClr val="00889C"/>
      </a:accent1>
      <a:accent2>
        <a:srgbClr val="939598"/>
      </a:accent2>
      <a:accent3>
        <a:srgbClr val="FFFFFF"/>
      </a:accent3>
      <a:accent4>
        <a:srgbClr val="2F2F2E"/>
      </a:accent4>
      <a:accent5>
        <a:srgbClr val="AAC3CB"/>
      </a:accent5>
      <a:accent6>
        <a:srgbClr val="858789"/>
      </a:accent6>
      <a:hlink>
        <a:srgbClr val="911C11"/>
      </a:hlink>
      <a:folHlink>
        <a:srgbClr val="00528B"/>
      </a:folHlink>
    </a:clrScheme>
    <a:fontScheme name="Master without imag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Master without image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monash-bs-template_01 white</Template>
  <TotalTime>196</TotalTime>
  <Words>816</Words>
  <Application>Microsoft Macintosh PowerPoint</Application>
  <PresentationFormat>On-screen Show (4:3)</PresentationFormat>
  <Paragraphs>179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monash-business-school-template_02 blue</vt:lpstr>
      <vt:lpstr>Monash Business School template - blue</vt:lpstr>
      <vt:lpstr>Monash Business School template - grey</vt:lpstr>
      <vt:lpstr>Monash Business School template - black</vt:lpstr>
      <vt:lpstr>Monash Business School template - blank</vt:lpstr>
      <vt:lpstr>Want to be an Actuary or business Analyst.</vt:lpstr>
      <vt:lpstr>What is an actuary? Who becomes an actuary? </vt:lpstr>
      <vt:lpstr>Why become an actuary?</vt:lpstr>
      <vt:lpstr>A small profession…</vt:lpstr>
      <vt:lpstr>…with great career prospects</vt:lpstr>
      <vt:lpstr>A variety of work opportunities</vt:lpstr>
      <vt:lpstr>The skills that make a good actuary</vt:lpstr>
      <vt:lpstr>Actuarial science Actuarial studies</vt:lpstr>
      <vt:lpstr>Study options at Monash </vt:lpstr>
      <vt:lpstr>What are you learning in actuarial science?</vt:lpstr>
      <vt:lpstr>The profession and Accreditation</vt:lpstr>
      <vt:lpstr>Accreditation </vt:lpstr>
      <vt:lpstr>Monash professional accreditation</vt:lpstr>
      <vt:lpstr>Proposed pathway</vt:lpstr>
      <vt:lpstr>Must work hard from day one, and what does work hard mean anyway?</vt:lpstr>
      <vt:lpstr>Our accreditations include:</vt:lpstr>
    </vt:vector>
  </TitlesOfParts>
  <Company>Monash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heading  to be inserted here.</dc:title>
  <dc:creator>Claudette Kotze</dc:creator>
  <cp:lastModifiedBy>Colin O'Hare</cp:lastModifiedBy>
  <cp:revision>18</cp:revision>
  <dcterms:created xsi:type="dcterms:W3CDTF">2014-11-18T22:56:47Z</dcterms:created>
  <dcterms:modified xsi:type="dcterms:W3CDTF">2017-03-06T05:39:32Z</dcterms:modified>
</cp:coreProperties>
</file>