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17"/>
  </p:notesMasterIdLst>
  <p:sldIdLst>
    <p:sldId id="256" r:id="rId3"/>
    <p:sldId id="257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58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A7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96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0E5C6-C9C3-457C-ABB1-108C2E75E927}" type="datetimeFigureOut">
              <a:rPr lang="en-AU" smtClean="0"/>
              <a:t>12/03/2018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F622F-B446-4A4A-B3DD-D35FB8B60F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564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F622F-B446-4A4A-B3DD-D35FB8B60F41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318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AI PPT Primary slidesP2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BAC1-7A34-4CC3-98B2-C53BF582E49D}" type="datetimeFigureOut">
              <a:rPr lang="en-AU" smtClean="0"/>
              <a:pPr/>
              <a:t>12/03/2018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B04-E2EF-4418-8758-3F6D77A9AD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BAC1-7A34-4CC3-98B2-C53BF582E49D}" type="datetimeFigureOut">
              <a:rPr lang="en-AU" smtClean="0"/>
              <a:pPr/>
              <a:t>12/03/2018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B04-E2EF-4418-8758-3F6D77A9AD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rgbClr val="33333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BAC1-7A34-4CC3-98B2-C53BF582E49D}" type="datetimeFigureOut">
              <a:rPr lang="en-AU" smtClean="0"/>
              <a:pPr/>
              <a:t>12/03/2018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B04-E2EF-4418-8758-3F6D77A9AD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BAC1-7A34-4CC3-98B2-C53BF582E49D}" type="datetimeFigureOut">
              <a:rPr lang="en-AU" smtClean="0"/>
              <a:pPr/>
              <a:t>12/03/2018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B04-E2EF-4418-8758-3F6D77A9AD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484785"/>
            <a:ext cx="4040188" cy="690091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84785"/>
            <a:ext cx="4041775" cy="690091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BAC1-7A34-4CC3-98B2-C53BF582E49D}" type="datetimeFigureOut">
              <a:rPr lang="en-AU" smtClean="0"/>
              <a:pPr/>
              <a:t>12/03/2018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B04-E2EF-4418-8758-3F6D77A9AD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BAC1-7A34-4CC3-98B2-C53BF582E49D}" type="datetimeFigureOut">
              <a:rPr lang="en-AU" smtClean="0"/>
              <a:pPr/>
              <a:t>12/03/2018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B04-E2EF-4418-8758-3F6D77A9AD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BAC1-7A34-4CC3-98B2-C53BF582E49D}" type="datetimeFigureOut">
              <a:rPr lang="en-AU" smtClean="0"/>
              <a:pPr/>
              <a:t>12/03/2018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B04-E2EF-4418-8758-3F6D77A9AD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BAC1-7A34-4CC3-98B2-C53BF582E49D}" type="datetimeFigureOut">
              <a:rPr lang="en-AU" smtClean="0"/>
              <a:pPr/>
              <a:t>12/03/2018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B04-E2EF-4418-8758-3F6D77A9AD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BAC1-7A34-4CC3-98B2-C53BF582E49D}" type="datetimeFigureOut">
              <a:rPr lang="en-AU" smtClean="0"/>
              <a:pPr/>
              <a:t>12/03/2018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B04-E2EF-4418-8758-3F6D77A9AD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AI PPT Primary slidesP3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BAC1-7A34-4CC3-98B2-C53BF582E49D}" type="datetimeFigureOut">
              <a:rPr lang="en-AU" smtClean="0"/>
              <a:pPr/>
              <a:t>12/03/2018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B04-E2EF-4418-8758-3F6D77A9AD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AI PPT Primary slidesP4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56793"/>
            <a:ext cx="7772400" cy="1037977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the title</a:t>
            </a:r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AI PPT Primary slidesP5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535040"/>
            <a:ext cx="7772400" cy="1037977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the title</a:t>
            </a:r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AI PPT Primary slidesP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864096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599"/>
            <a:ext cx="6400800" cy="1752600"/>
          </a:xfrm>
        </p:spPr>
        <p:txBody>
          <a:bodyPr/>
          <a:lstStyle>
            <a:lvl1pPr marL="0" indent="0" algn="ctr">
              <a:buNone/>
              <a:defRPr sz="2800" baseline="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  <p:pic>
        <p:nvPicPr>
          <p:cNvPr id="8" name="Picture 2" descr="AI logohead1-PPT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I logohead4-PPT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3568" y="2080865"/>
            <a:ext cx="7772400" cy="864096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404592"/>
            <a:ext cx="6400800" cy="1752600"/>
          </a:xfrm>
        </p:spPr>
        <p:txBody>
          <a:bodyPr/>
          <a:lstStyle>
            <a:lvl1pPr marL="0" indent="0" algn="ctr">
              <a:buNone/>
              <a:defRPr sz="2800" baseline="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I logohead5-PPT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4"/>
            <a:ext cx="9144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3568" y="2008857"/>
            <a:ext cx="7772400" cy="864096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332584"/>
            <a:ext cx="6400800" cy="1752600"/>
          </a:xfrm>
        </p:spPr>
        <p:txBody>
          <a:bodyPr/>
          <a:lstStyle>
            <a:lvl1pPr marL="0" indent="0" algn="ctr">
              <a:buNone/>
              <a:defRPr sz="2800" baseline="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9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4" r:id="rId3"/>
    <p:sldLayoutId id="2147483665" r:id="rId4"/>
    <p:sldLayoutId id="2147483654" r:id="rId5"/>
    <p:sldLayoutId id="2147483649" r:id="rId6"/>
    <p:sldLayoutId id="2147483661" r:id="rId7"/>
    <p:sldLayoutId id="2147483662" r:id="rId8"/>
    <p:sldLayoutId id="2147483663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79A7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19256" cy="652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3E7ABAC1-7A34-4CC3-98B2-C53BF582E49D}" type="datetimeFigureOut">
              <a:rPr lang="en-AU" smtClean="0"/>
              <a:pPr/>
              <a:t>12/03/2018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85EBFB04-E2EF-4418-8758-3F6D77A9AD1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7" name="Picture 4" descr="AI logohead4-PPT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0079A7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 baseline="0">
          <a:solidFill>
            <a:srgbClr val="333333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rgbClr val="333333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 baseline="0">
          <a:solidFill>
            <a:srgbClr val="333333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rgbClr val="333333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 baseline="0">
          <a:solidFill>
            <a:srgbClr val="333333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725144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>
                <a:solidFill>
                  <a:schemeClr val="bg1"/>
                </a:solidFill>
              </a:rPr>
              <a:t>John Evans</a:t>
            </a:r>
          </a:p>
          <a:p>
            <a:pPr algn="ctr"/>
            <a:r>
              <a:rPr lang="en-AU" sz="2400" b="1" dirty="0">
                <a:solidFill>
                  <a:schemeClr val="bg1"/>
                </a:solidFill>
              </a:rPr>
              <a:t>President 2018</a:t>
            </a:r>
          </a:p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017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27A49-D007-42B4-9657-F47814C64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Conduct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765D3-F879-4CBC-A737-DAF84C6E6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sz="2400" dirty="0"/>
              <a:t>To date, the Actuaries Institute’s reputation has not been damaged, but given our prominent and statutory role in life, general and health insurance there is a high risk that some individual members could tarnish the standing of the profession. 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37F240-77C7-4BE1-9E24-FC350F074B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380" y="3849822"/>
            <a:ext cx="3825240" cy="25481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825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FE3EC-27F1-4DBB-9085-278EB4EC0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Scale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32446-1EAA-43E7-BBFD-6DE2B6183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3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We are a relatively small profession.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We are much smaller than the </a:t>
            </a:r>
            <a:r>
              <a:rPr lang="en-AU" sz="2400" dirty="0" err="1"/>
              <a:t>IFoA</a:t>
            </a:r>
            <a:r>
              <a:rPr lang="en-AU" sz="2400" dirty="0"/>
              <a:t> and the SOA.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Our scale impacts almost all of our activities, especially education, support for new areas of work or interest for members, and our ability to promote the brand ‘Actuary’.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D9B8FB-57ED-407F-AD6C-BEF419F2BE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606672"/>
            <a:ext cx="3153363" cy="2229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848771-2BF1-491F-B9D7-EC74BC9769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625752"/>
            <a:ext cx="3745383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1420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14AAB37-BDA9-4C10-B83E-4A33B72277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64318" y="3664811"/>
            <a:ext cx="4759379" cy="3332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14D67C-D680-421D-BFAA-73A40B848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do we need to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34237-3E71-496B-936B-A09D20AD3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556792"/>
            <a:ext cx="8352928" cy="530120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Think smart, and use other organisations’ scale where possible.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Evolve a governance structure that is more appropriate to an expanding organisation.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Support members working in new areas.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781545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184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408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864096"/>
          </a:xfrm>
        </p:spPr>
        <p:txBody>
          <a:bodyPr>
            <a:normAutofit/>
          </a:bodyPr>
          <a:lstStyle/>
          <a:p>
            <a:r>
              <a:rPr lang="en-AU" sz="4800" dirty="0"/>
              <a:t>Meetings with Members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A8B4F4-3568-4AA8-A51A-5656F2724C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57"/>
          <a:stretch/>
        </p:blipFill>
        <p:spPr>
          <a:xfrm>
            <a:off x="2024930" y="3250340"/>
            <a:ext cx="5089676" cy="360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08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E39A1-9845-4CEC-9C58-2021C4CBA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372" y="534833"/>
            <a:ext cx="8219256" cy="652934"/>
          </a:xfrm>
        </p:spPr>
        <p:txBody>
          <a:bodyPr/>
          <a:lstStyle/>
          <a:p>
            <a:r>
              <a:rPr lang="en-AU" dirty="0"/>
              <a:t>“If I were President”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777EB-7BA6-4A7E-9A68-9593247CE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312" y="1141829"/>
            <a:ext cx="7813768" cy="1224136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...increase the level of interaction with Institutes across the globe, including more in developing countries and Asia.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3FD065-FEC1-416A-8F4C-DD5F1F404C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1" t="2307" r="11537" b="-2307"/>
          <a:stretch/>
        </p:blipFill>
        <p:spPr>
          <a:xfrm>
            <a:off x="6328964" y="2636912"/>
            <a:ext cx="2545088" cy="312115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7FB0589-6F20-42F3-A127-B2C57F8679CC}"/>
              </a:ext>
            </a:extLst>
          </p:cNvPr>
          <p:cNvSpPr txBox="1">
            <a:spLocks/>
          </p:cNvSpPr>
          <p:nvPr/>
        </p:nvSpPr>
        <p:spPr>
          <a:xfrm>
            <a:off x="764312" y="2392997"/>
            <a:ext cx="64190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 baseline="0">
                <a:solidFill>
                  <a:srgbClr val="333333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rgbClr val="333333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 baseline="0">
                <a:solidFill>
                  <a:srgbClr val="333333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rgbClr val="333333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 baseline="0">
                <a:solidFill>
                  <a:srgbClr val="333333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...Modernise the exam system.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...(increase) soft skill training offered by the Institute.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...extend the President’s term to allow more time to better execute longer term strategic initiatives.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... Market the value of actuaries outside traditional areas.</a:t>
            </a:r>
          </a:p>
        </p:txBody>
      </p:sp>
    </p:spTree>
    <p:extLst>
      <p:ext uri="{BB962C8B-B14F-4D97-AF65-F5344CB8AC3E}">
        <p14:creationId xmlns:p14="http://schemas.microsoft.com/office/powerpoint/2010/main" val="2192795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8F3DA9-DF61-461A-9922-7EBD44184A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56424"/>
            <a:ext cx="3600400" cy="3600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E62FA4-71E7-4BED-9AAE-BED839743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do we want to be?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B88C1-8CB7-4DCF-9B4B-46FD1DE54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572" y="1419910"/>
            <a:ext cx="8710856" cy="29089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dirty="0"/>
              <a:t>Council recently concluded that the aim of the Actuaries Institute is to build a strong actuarial profession and community that is in high demand across regulatory and non-regulatory roles in financial services and the broader economy.</a:t>
            </a:r>
          </a:p>
        </p:txBody>
      </p:sp>
    </p:spTree>
    <p:extLst>
      <p:ext uri="{BB962C8B-B14F-4D97-AF65-F5344CB8AC3E}">
        <p14:creationId xmlns:p14="http://schemas.microsoft.com/office/powerpoint/2010/main" val="850724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244-F60C-46F4-A44A-DA03101E6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are the big obstacles in our way?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9459A-7582-4FEB-A14C-806AC0486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Globalisation of the actuarial profession.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New work roles for members of the profession.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Governance of the Actuaries Institute.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Conduct risk.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Education.</a:t>
            </a:r>
          </a:p>
          <a:p>
            <a:pPr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The Actuaries Institute lack of scale.</a:t>
            </a:r>
          </a:p>
        </p:txBody>
      </p:sp>
    </p:spTree>
    <p:extLst>
      <p:ext uri="{BB962C8B-B14F-4D97-AF65-F5344CB8AC3E}">
        <p14:creationId xmlns:p14="http://schemas.microsoft.com/office/powerpoint/2010/main" val="1410607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A54F6-1B14-48FA-AC1D-892EAC382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Globalisation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27934-54D7-4B8D-83A2-488F810AB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91264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2400" dirty="0"/>
              <a:t>The globalisation of the profession is underway and is being driven by the expanding global footprint of the </a:t>
            </a:r>
            <a:r>
              <a:rPr lang="en-AU" sz="2400" dirty="0" err="1"/>
              <a:t>IFoA</a:t>
            </a:r>
            <a:r>
              <a:rPr lang="en-AU" sz="2400" dirty="0"/>
              <a:t> and the SOA.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6E524C-B088-4072-817E-D209CC96A7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978" y="3212976"/>
            <a:ext cx="6976043" cy="376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1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30E2F-F323-484A-9AB7-6B0DC28E2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New Areas of Work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914FCF0-0443-468C-8D6C-FF322F1A99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411339"/>
              </p:ext>
            </p:extLst>
          </p:nvPr>
        </p:nvGraphicFramePr>
        <p:xfrm>
          <a:off x="724744" y="1916832"/>
          <a:ext cx="7704856" cy="352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30085">
                  <a:extLst>
                    <a:ext uri="{9D8B030D-6E8A-4147-A177-3AD203B41FA5}">
                      <a16:colId xmlns:a16="http://schemas.microsoft.com/office/drawing/2014/main" val="1282995143"/>
                    </a:ext>
                  </a:extLst>
                </a:gridCol>
                <a:gridCol w="2440914">
                  <a:extLst>
                    <a:ext uri="{9D8B030D-6E8A-4147-A177-3AD203B41FA5}">
                      <a16:colId xmlns:a16="http://schemas.microsoft.com/office/drawing/2014/main" val="1675123649"/>
                    </a:ext>
                  </a:extLst>
                </a:gridCol>
                <a:gridCol w="2333857">
                  <a:extLst>
                    <a:ext uri="{9D8B030D-6E8A-4147-A177-3AD203B41FA5}">
                      <a16:colId xmlns:a16="http://schemas.microsoft.com/office/drawing/2014/main" val="3391386130"/>
                    </a:ext>
                  </a:extLst>
                </a:gridCol>
              </a:tblGrid>
              <a:tr h="8820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Work Area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Fellows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Students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9459862"/>
                  </a:ext>
                </a:extLst>
              </a:tr>
              <a:tr h="8820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</a:rPr>
                        <a:t>Life Insurance</a:t>
                      </a:r>
                      <a:endParaRPr lang="en-A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28%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</a:rPr>
                        <a:t>19%</a:t>
                      </a:r>
                      <a:endParaRPr lang="en-A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0496651"/>
                  </a:ext>
                </a:extLst>
              </a:tr>
              <a:tr h="8820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</a:rPr>
                        <a:t>Superannuation</a:t>
                      </a:r>
                      <a:endParaRPr lang="en-A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9%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4%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8685860"/>
                  </a:ext>
                </a:extLst>
              </a:tr>
              <a:tr h="8820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Data Analytics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>
                          <a:effectLst/>
                        </a:rPr>
                        <a:t>2%</a:t>
                      </a:r>
                      <a:endParaRPr lang="en-A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>
                          <a:effectLst/>
                        </a:rPr>
                        <a:t>11%</a:t>
                      </a:r>
                      <a:endParaRPr lang="en-A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490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736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B1616-5DCE-492A-AE16-E9205D099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Governance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51DD5-7E07-4FC2-BB00-82A0C4A91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AU" sz="2600" dirty="0"/>
              <a:t>The Institute’s governance model can be summarised as:</a:t>
            </a:r>
          </a:p>
          <a:p>
            <a:pPr lvl="0"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600" dirty="0"/>
              <a:t>Council has all the executive authority to manage and develop the Actuaries Institute within the terms of the Constitution, apart from the disciplinary process which is an independent function.</a:t>
            </a:r>
          </a:p>
          <a:p>
            <a:pPr lvl="0"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600" dirty="0"/>
              <a:t>Council devolves to HQ, the Presidential Committee and the Practice and Council Committees various functions subject to monitoring by Council.</a:t>
            </a:r>
          </a:p>
          <a:p>
            <a:pPr marL="0" indent="0">
              <a:buNone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477073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84F512-1333-4569-BD03-87D1932B3F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75"/>
          <a:stretch/>
        </p:blipFill>
        <p:spPr>
          <a:xfrm>
            <a:off x="5724128" y="2420888"/>
            <a:ext cx="3096344" cy="2813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20B929-09C6-4C88-BBBA-8E4D8A4B3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831850"/>
            <a:ext cx="8219256" cy="652934"/>
          </a:xfrm>
        </p:spPr>
        <p:txBody>
          <a:bodyPr/>
          <a:lstStyle/>
          <a:p>
            <a:r>
              <a:rPr lang="en-AU" dirty="0"/>
              <a:t>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8E56B-FA83-424C-9A6D-0D66DE042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176" y="1453446"/>
            <a:ext cx="6059016" cy="4525963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0079A7"/>
              </a:buClr>
              <a:buNone/>
            </a:pPr>
            <a:r>
              <a:rPr lang="en-AU" sz="2400" dirty="0"/>
              <a:t>To date the education model has consisted of:</a:t>
            </a:r>
          </a:p>
          <a:p>
            <a:pPr lvl="0"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Outsourcing of Part I and II exams to accredited universities.</a:t>
            </a:r>
          </a:p>
          <a:p>
            <a:pPr lvl="0"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Inhouse Part III lectures and exams.</a:t>
            </a:r>
          </a:p>
          <a:p>
            <a:pPr lvl="0">
              <a:spcAft>
                <a:spcPts val="1200"/>
              </a:spcAft>
              <a:buClr>
                <a:srgbClr val="0079A7"/>
              </a:buClr>
              <a:buFont typeface="Century Gothic" panose="020B0502020202020204" pitchFamily="34" charset="0"/>
              <a:buChar char="▲"/>
            </a:pPr>
            <a:r>
              <a:rPr lang="en-AU" sz="2400" dirty="0"/>
              <a:t>Inhouse CPD programs predominately through Insights and Seminars.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16513832"/>
      </p:ext>
    </p:extLst>
  </p:cSld>
  <p:clrMapOvr>
    <a:masterClrMapping/>
  </p:clrMapOvr>
</p:sld>
</file>

<file path=ppt/theme/theme1.xml><?xml version="1.0" encoding="utf-8"?>
<a:theme xmlns:a="http://schemas.openxmlformats.org/drawingml/2006/main" name="ActuariesInst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ActuariesInstTemplate_FINAL</Template>
  <TotalTime>172</TotalTime>
  <Words>449</Words>
  <Application>Microsoft Office PowerPoint</Application>
  <PresentationFormat>On-screen Show (4:3)</PresentationFormat>
  <Paragraphs>53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ActuariesInstTemplate_FINAL</vt:lpstr>
      <vt:lpstr>Custom Design</vt:lpstr>
      <vt:lpstr>PowerPoint Presentation</vt:lpstr>
      <vt:lpstr>Meetings with Members</vt:lpstr>
      <vt:lpstr>“If I were President”</vt:lpstr>
      <vt:lpstr>What do we want to be?</vt:lpstr>
      <vt:lpstr>What are the big obstacles in our way?</vt:lpstr>
      <vt:lpstr>Globalisation</vt:lpstr>
      <vt:lpstr>New Areas of Work</vt:lpstr>
      <vt:lpstr>Governance</vt:lpstr>
      <vt:lpstr>Education</vt:lpstr>
      <vt:lpstr>Conduct Risk</vt:lpstr>
      <vt:lpstr>Scale</vt:lpstr>
      <vt:lpstr>What do we need to do?</vt:lpstr>
      <vt:lpstr>PowerPoint Presentation</vt:lpstr>
      <vt:lpstr>PowerPoint Presentation</vt:lpstr>
    </vt:vector>
  </TitlesOfParts>
  <Company>Institute of Actuaries of Australia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Sarah Gibson</cp:lastModifiedBy>
  <cp:revision>34</cp:revision>
  <dcterms:created xsi:type="dcterms:W3CDTF">2012-08-30T00:35:23Z</dcterms:created>
  <dcterms:modified xsi:type="dcterms:W3CDTF">2018-03-12T06:32:02Z</dcterms:modified>
</cp:coreProperties>
</file>