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7" r:id="rId2"/>
    <p:sldId id="261" r:id="rId3"/>
    <p:sldId id="258" r:id="rId4"/>
    <p:sldId id="260" r:id="rId5"/>
    <p:sldId id="259" r:id="rId6"/>
    <p:sldId id="262" r:id="rId7"/>
    <p:sldId id="263" r:id="rId8"/>
    <p:sldId id="264" r:id="rId9"/>
    <p:sldId id="281" r:id="rId10"/>
    <p:sldId id="266" r:id="rId11"/>
    <p:sldId id="265" r:id="rId12"/>
    <p:sldId id="267" r:id="rId13"/>
    <p:sldId id="276" r:id="rId14"/>
    <p:sldId id="269" r:id="rId15"/>
    <p:sldId id="270" r:id="rId16"/>
    <p:sldId id="271" r:id="rId17"/>
    <p:sldId id="273" r:id="rId18"/>
    <p:sldId id="268" r:id="rId19"/>
    <p:sldId id="274" r:id="rId20"/>
    <p:sldId id="275" r:id="rId21"/>
    <p:sldId id="277" r:id="rId22"/>
    <p:sldId id="278" r:id="rId23"/>
    <p:sldId id="282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C1D"/>
    <a:srgbClr val="232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/>
    <p:restoredTop sz="94624"/>
  </p:normalViewPr>
  <p:slideViewPr>
    <p:cSldViewPr snapToGrid="0" snapToObjects="1">
      <p:cViewPr varScale="1">
        <p:scale>
          <a:sx n="106" d="100"/>
          <a:sy n="106" d="100"/>
        </p:scale>
        <p:origin x="7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1B1E7-4A70-8046-9726-06121F1A92FD}" type="datetimeFigureOut">
              <a:rPr lang="en-US" smtClean="0"/>
              <a:t>3/7/18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884E0-DCE1-AE44-9ABD-AD365921A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210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781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577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22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630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598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7566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80356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5737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7232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3421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9960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48137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483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981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6579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8836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803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1698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2964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3208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1675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9127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dirty="0"/>
              <a:t>Uncertainty</a:t>
            </a:r>
            <a:r>
              <a:rPr lang="en-AU" baseline="0" dirty="0"/>
              <a:t> of outcomes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31003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92879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588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11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10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1D1D1B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4497600" y="1830867"/>
            <a:ext cx="3196400" cy="31964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2400"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4610000" y="1943000"/>
            <a:ext cx="2972000" cy="29720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95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1584600" y="1593200"/>
            <a:ext cx="9022800" cy="3671600"/>
          </a:xfrm>
          <a:prstGeom prst="rect">
            <a:avLst/>
          </a:prstGeom>
          <a:noFill/>
          <a:ln w="952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2400"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>
                <a:solidFill>
                  <a:srgbClr val="1D1D1B"/>
                </a:solidFill>
              </a:rPr>
              <a:pPr/>
              <a:t>‹#›</a:t>
            </a:fld>
            <a:endParaRPr lang="en">
              <a:solidFill>
                <a:srgbClr val="1D1D1B"/>
              </a:solidFill>
            </a:endParaRPr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buClr>
                <a:srgbClr val="1D1D1B"/>
              </a:buClr>
              <a:buSzPct val="100000"/>
              <a:buFont typeface="Montserrat"/>
              <a:defRPr sz="2400"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/>
          <p:nvPr/>
        </p:nvSpPr>
        <p:spPr>
          <a:xfrm>
            <a:off x="4791200" y="282732"/>
            <a:ext cx="2609600" cy="1310400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9600">
                <a:solidFill>
                  <a:srgbClr val="1D1D1B"/>
                </a:solidFill>
                <a:latin typeface="Vidaloka"/>
                <a:ea typeface="Vidaloka"/>
                <a:cs typeface="Vidaloka"/>
                <a:sym typeface="Vidaloka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42916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solidFill>
          <a:srgbClr val="1D1D1B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233600" y="1233600"/>
            <a:ext cx="9724400" cy="4390800"/>
          </a:xfrm>
          <a:prstGeom prst="rect">
            <a:avLst/>
          </a:prstGeom>
          <a:solidFill>
            <a:srgbClr val="00010A">
              <a:alpha val="40770"/>
            </a:srgbClr>
          </a:solidFill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4605267" y="3685133"/>
            <a:ext cx="2981600" cy="104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333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321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2400"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640067" y="1799233"/>
            <a:ext cx="2398800" cy="3472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600"/>
            </a:lvl1pPr>
            <a:lvl2pPr lvl="1">
              <a:spcBef>
                <a:spcPts val="0"/>
              </a:spcBef>
              <a:buSzPct val="100000"/>
              <a:defRPr sz="1600"/>
            </a:lvl2pPr>
            <a:lvl3pPr lvl="2">
              <a:spcBef>
                <a:spcPts val="0"/>
              </a:spcBef>
              <a:buSzPct val="100000"/>
              <a:defRPr sz="1600"/>
            </a:lvl3pPr>
            <a:lvl4pPr lvl="3">
              <a:spcBef>
                <a:spcPts val="0"/>
              </a:spcBef>
              <a:buSzPct val="100000"/>
              <a:defRPr sz="1600"/>
            </a:lvl4pPr>
            <a:lvl5pPr lvl="4">
              <a:spcBef>
                <a:spcPts val="0"/>
              </a:spcBef>
              <a:buSzPct val="100000"/>
              <a:defRPr sz="1600"/>
            </a:lvl5pPr>
            <a:lvl6pPr lvl="5">
              <a:spcBef>
                <a:spcPts val="0"/>
              </a:spcBef>
              <a:buSzPct val="100000"/>
              <a:defRPr sz="1600"/>
            </a:lvl6pPr>
            <a:lvl7pPr lvl="6">
              <a:spcBef>
                <a:spcPts val="0"/>
              </a:spcBef>
              <a:buSzPct val="100000"/>
              <a:defRPr sz="1600"/>
            </a:lvl7pPr>
            <a:lvl8pPr lvl="7">
              <a:spcBef>
                <a:spcPts val="0"/>
              </a:spcBef>
              <a:buSzPct val="100000"/>
              <a:defRPr sz="1600"/>
            </a:lvl8pPr>
            <a:lvl9pPr lvl="8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9183463" y="1799233"/>
            <a:ext cx="2398800" cy="3472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600"/>
            </a:lvl1pPr>
            <a:lvl2pPr lvl="1">
              <a:spcBef>
                <a:spcPts val="0"/>
              </a:spcBef>
              <a:buSzPct val="100000"/>
              <a:defRPr sz="1600"/>
            </a:lvl2pPr>
            <a:lvl3pPr lvl="2">
              <a:spcBef>
                <a:spcPts val="0"/>
              </a:spcBef>
              <a:buSzPct val="100000"/>
              <a:defRPr sz="1600"/>
            </a:lvl3pPr>
            <a:lvl4pPr lvl="3">
              <a:spcBef>
                <a:spcPts val="0"/>
              </a:spcBef>
              <a:buSzPct val="100000"/>
              <a:defRPr sz="1600"/>
            </a:lvl4pPr>
            <a:lvl5pPr lvl="4">
              <a:spcBef>
                <a:spcPts val="0"/>
              </a:spcBef>
              <a:buSzPct val="100000"/>
              <a:defRPr sz="1600"/>
            </a:lvl5pPr>
            <a:lvl6pPr lvl="5">
              <a:spcBef>
                <a:spcPts val="0"/>
              </a:spcBef>
              <a:buSzPct val="100000"/>
              <a:defRPr sz="1600"/>
            </a:lvl6pPr>
            <a:lvl7pPr lvl="6">
              <a:spcBef>
                <a:spcPts val="0"/>
              </a:spcBef>
              <a:buSzPct val="100000"/>
              <a:defRPr sz="1600"/>
            </a:lvl7pPr>
            <a:lvl8pPr lvl="7">
              <a:spcBef>
                <a:spcPts val="0"/>
              </a:spcBef>
              <a:buSzPct val="100000"/>
              <a:defRPr sz="1600"/>
            </a:lvl8pPr>
            <a:lvl9pPr lvl="8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19054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light">
    <p:bg>
      <p:bgPr>
        <a:solidFill>
          <a:srgbClr val="FFFFFF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1584600" y="1593200"/>
            <a:ext cx="9022800" cy="3671600"/>
          </a:xfrm>
          <a:prstGeom prst="rect">
            <a:avLst/>
          </a:prstGeom>
          <a:noFill/>
          <a:ln w="952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2400"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1584600" y="5264800"/>
            <a:ext cx="9022800" cy="15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>
                <a:solidFill>
                  <a:srgbClr val="1D1D1B"/>
                </a:solidFill>
              </a:rPr>
              <a:pPr/>
              <a:t>‹#›</a:t>
            </a:fld>
            <a:endParaRPr lang="en">
              <a:solidFill>
                <a:srgbClr val="1D1D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28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0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85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0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7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4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9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360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BE30-1FCD-8445-8987-8704C9565857}" type="datetimeFigureOut">
              <a:rPr lang="en-US" smtClean="0"/>
              <a:t>3/7/18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7BD2A-8743-0D4A-9470-A15DA37BF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69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76F31A-3CC6-9047-AF7C-07BD02AE4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9021" y="-1623839"/>
            <a:ext cx="12970041" cy="8638249"/>
          </a:xfrm>
          <a:prstGeom prst="rect">
            <a:avLst/>
          </a:prstGeom>
        </p:spPr>
      </p:pic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4609999" y="2861009"/>
            <a:ext cx="2972000" cy="29720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z="2000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FIRST YEAR INFORMATION SESSION</a:t>
            </a:r>
            <a:endParaRPr lang="en" sz="2000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8108" y="2749118"/>
            <a:ext cx="3195782" cy="31957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70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C1D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84200" y="1585913"/>
            <a:ext cx="9022800" cy="367888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hape 231"/>
          <p:cNvSpPr/>
          <p:nvPr/>
        </p:nvSpPr>
        <p:spPr>
          <a:xfrm>
            <a:off x="7167212" y="653067"/>
            <a:ext cx="2766827" cy="555187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" name="Shape 232"/>
          <p:cNvSpPr txBox="1">
            <a:spLocks noGrp="1"/>
          </p:cNvSpPr>
          <p:nvPr>
            <p:ph type="body" idx="4294967295"/>
          </p:nvPr>
        </p:nvSpPr>
        <p:spPr>
          <a:xfrm>
            <a:off x="2083567" y="1593400"/>
            <a:ext cx="4494800" cy="3671200"/>
          </a:xfrm>
          <a:prstGeom prst="rect">
            <a:avLst/>
          </a:prstGeom>
          <a:ln>
            <a:noFill/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AU" sz="1867" b="1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Jeanne Louise Calment</a:t>
            </a:r>
          </a:p>
          <a:p>
            <a:pPr>
              <a:spcBef>
                <a:spcPts val="0"/>
              </a:spcBef>
              <a:buNone/>
            </a:pPr>
            <a:r>
              <a:rPr lang="en-AU" sz="1867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The person who has the longest confirmed human lifespan</a:t>
            </a:r>
            <a:endParaRPr lang="en" sz="1867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7291634" y="1118667"/>
            <a:ext cx="2517999" cy="4474800"/>
          </a:xfrm>
          <a:prstGeom prst="rect">
            <a:avLst/>
          </a:prstGeom>
          <a:solidFill>
            <a:srgbClr val="1D1D1B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ctr"/>
            <a:r>
              <a:rPr lang="en" sz="1333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Pl</a:t>
            </a:r>
            <a:r>
              <a:rPr lang="en-AU" sz="1333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a</a:t>
            </a:r>
            <a:r>
              <a:rPr lang="en" sz="1333" dirty="0" err="1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ce</a:t>
            </a:r>
            <a:r>
              <a:rPr lang="en" sz="1333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 your screenshot here</a:t>
            </a:r>
          </a:p>
        </p:txBody>
      </p:sp>
      <p:sp>
        <p:nvSpPr>
          <p:cNvPr id="234" name="Shape 234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fld id="{00000000-1234-1234-1234-123412341234}" type="slidenum">
              <a:rPr lang="en"/>
              <a:pPr/>
              <a:t>10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763" r="51076"/>
          <a:stretch/>
        </p:blipFill>
        <p:spPr>
          <a:xfrm>
            <a:off x="7291634" y="1118667"/>
            <a:ext cx="2518000" cy="44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9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529" r="26983"/>
          <a:stretch/>
        </p:blipFill>
        <p:spPr>
          <a:xfrm>
            <a:off x="0" y="0"/>
            <a:ext cx="6198020" cy="6858000"/>
          </a:xfrm>
          <a:prstGeom prst="rect">
            <a:avLst/>
          </a:prstGeom>
        </p:spPr>
      </p:pic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6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AREAS OF RISK</a:t>
            </a:r>
            <a:endParaRPr lang="en" sz="36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640067" y="1697633"/>
            <a:ext cx="2398800" cy="1838400"/>
          </a:xfrm>
          <a:prstGeom prst="rect">
            <a:avLst/>
          </a:prstGeom>
        </p:spPr>
        <p:txBody>
          <a:bodyPr vert="horz" lIns="121899" tIns="121899" rIns="121899" bIns="121899" rtlCol="0" anchor="t" anchorCtr="0">
            <a:noAutofit/>
          </a:bodyPr>
          <a:lstStyle/>
          <a:p>
            <a:pPr>
              <a:buNone/>
            </a:pPr>
            <a:r>
              <a:rPr lang="en-AU" sz="1900" b="1" dirty="0">
                <a:latin typeface="Avenir Next Ultra Light" charset="0"/>
                <a:ea typeface="Avenir Next Ultra Light" charset="0"/>
                <a:cs typeface="Avenir Next Ultra Light" charset="0"/>
              </a:rPr>
              <a:t>Life Insurance</a:t>
            </a:r>
            <a:endParaRPr lang="en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buFont typeface="Arial" charset="0"/>
              <a:buChar char="•"/>
            </a:pPr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Mortality</a:t>
            </a:r>
          </a:p>
          <a:p>
            <a:pPr>
              <a:buFont typeface="Arial" charset="0"/>
              <a:buChar char="•"/>
            </a:pPr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Lump sum vs. annuity</a:t>
            </a:r>
          </a:p>
          <a:p>
            <a:pPr>
              <a:buFont typeface="Arial" charset="0"/>
              <a:buChar char="•"/>
            </a:pPr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Spouse Insurance</a:t>
            </a:r>
          </a:p>
          <a:p>
            <a:pPr>
              <a:buFont typeface="Arial" charset="0"/>
              <a:buChar char="•"/>
            </a:pPr>
            <a:endParaRPr lang="en-AU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5" name="Shape 215"/>
          <p:cNvSpPr txBox="1">
            <a:spLocks noGrp="1"/>
          </p:cNvSpPr>
          <p:nvPr>
            <p:ph type="body" idx="2"/>
          </p:nvPr>
        </p:nvSpPr>
        <p:spPr>
          <a:xfrm>
            <a:off x="9183465" y="1697633"/>
            <a:ext cx="2398800" cy="18384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/>
          <a:p>
            <a:pPr>
              <a:buNone/>
            </a:pPr>
            <a:r>
              <a:rPr lang="en-AU" sz="1900" b="1" dirty="0">
                <a:latin typeface="Avenir Next Ultra Light" charset="0"/>
                <a:ea typeface="Avenir Next Ultra Light" charset="0"/>
                <a:cs typeface="Avenir Next Ultra Light" charset="0"/>
              </a:rPr>
              <a:t>General Insurance</a:t>
            </a:r>
            <a:endParaRPr lang="en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Car</a:t>
            </a:r>
          </a:p>
          <a:p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Theft</a:t>
            </a:r>
          </a:p>
          <a:p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Injury</a:t>
            </a: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11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640067" y="3743733"/>
            <a:ext cx="2398800" cy="19872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/>
          <a:p>
            <a:pPr>
              <a:buNone/>
            </a:pPr>
            <a:r>
              <a:rPr lang="en-AU" sz="1900" b="1" dirty="0">
                <a:latin typeface="Avenir Next Ultra Light" charset="0"/>
                <a:ea typeface="Avenir Next Ultra Light" charset="0"/>
                <a:cs typeface="Avenir Next Ultra Light" charset="0"/>
              </a:rPr>
              <a:t>Macroeconomics</a:t>
            </a:r>
            <a:endParaRPr lang="en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buFont typeface="Arial" charset="0"/>
              <a:buChar char="•"/>
            </a:pPr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Interest rates </a:t>
            </a:r>
          </a:p>
          <a:p>
            <a:pPr>
              <a:buFont typeface="Arial" charset="0"/>
              <a:buChar char="•"/>
            </a:pPr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Foreign Exchange Market</a:t>
            </a:r>
          </a:p>
        </p:txBody>
      </p:sp>
      <p:sp>
        <p:nvSpPr>
          <p:cNvPr id="218" name="Shape 218"/>
          <p:cNvSpPr txBox="1">
            <a:spLocks noGrp="1"/>
          </p:cNvSpPr>
          <p:nvPr>
            <p:ph type="body" idx="2"/>
          </p:nvPr>
        </p:nvSpPr>
        <p:spPr>
          <a:xfrm>
            <a:off x="9183465" y="3743733"/>
            <a:ext cx="2398800" cy="19872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/>
          <a:p>
            <a:pPr>
              <a:buNone/>
            </a:pPr>
            <a:r>
              <a:rPr lang="en-AU" sz="1900" b="1" dirty="0">
                <a:latin typeface="Avenir Next Ultra Light" charset="0"/>
                <a:ea typeface="Avenir Next Ultra Light" charset="0"/>
                <a:cs typeface="Avenir Next Ultra Light" charset="0"/>
              </a:rPr>
              <a:t>Superannuation</a:t>
            </a:r>
            <a:endParaRPr lang="en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Aging population</a:t>
            </a:r>
          </a:p>
          <a:p>
            <a:r>
              <a:rPr lang="en-AU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Defined benefits vs. defined contributions</a:t>
            </a:r>
          </a:p>
        </p:txBody>
      </p:sp>
    </p:spTree>
    <p:extLst>
      <p:ext uri="{BB962C8B-B14F-4D97-AF65-F5344CB8AC3E}">
        <p14:creationId xmlns:p14="http://schemas.microsoft.com/office/powerpoint/2010/main" val="883562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/>
        </p:nvSpPr>
        <p:spPr>
          <a:xfrm>
            <a:off x="2529587" y="1746632"/>
            <a:ext cx="7133272" cy="3398133"/>
          </a:xfrm>
          <a:custGeom>
            <a:avLst/>
            <a:gdLst/>
            <a:ahLst/>
            <a:cxnLst/>
            <a:rect l="0" t="0" r="0" b="0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" name="Shape 155"/>
          <p:cNvSpPr txBox="1">
            <a:spLocks noGrp="1"/>
          </p:cNvSpPr>
          <p:nvPr>
            <p:ph type="title" idx="4294967295"/>
          </p:nvPr>
        </p:nvSpPr>
        <p:spPr>
          <a:xfrm>
            <a:off x="1584600" y="0"/>
            <a:ext cx="9022800" cy="15696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AU" b="1" dirty="0">
                <a:latin typeface="Avenir Next Ultra Light" charset="0"/>
                <a:ea typeface="Avenir Next Ultra Light" charset="0"/>
                <a:cs typeface="Avenir Next Ultra Light" charset="0"/>
              </a:rPr>
              <a:t>CAREER PATHWAYS</a:t>
            </a:r>
            <a:endParaRPr lang="en" b="1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15846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l"/>
            <a:fld id="{00000000-1234-1234-1234-123412341234}" type="slidenum">
              <a:rPr lang="en">
                <a:solidFill>
                  <a:srgbClr val="1D1D1B"/>
                </a:solidFill>
                <a:latin typeface="Avenir Next" charset="0"/>
                <a:ea typeface="Avenir Next" charset="0"/>
                <a:cs typeface="Avenir Next" charset="0"/>
              </a:rPr>
              <a:pPr algn="l"/>
              <a:t>12</a:t>
            </a:fld>
            <a:endParaRPr lang="en" dirty="0">
              <a:solidFill>
                <a:srgbClr val="1D1D1B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58" name="Shape 158"/>
          <p:cNvSpPr/>
          <p:nvPr/>
        </p:nvSpPr>
        <p:spPr>
          <a:xfrm>
            <a:off x="3039333" y="2788233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9" name="Shape 159"/>
          <p:cNvSpPr/>
          <p:nvPr/>
        </p:nvSpPr>
        <p:spPr>
          <a:xfrm>
            <a:off x="4623933" y="4047833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0" name="Shape 160"/>
          <p:cNvSpPr/>
          <p:nvPr/>
        </p:nvSpPr>
        <p:spPr>
          <a:xfrm>
            <a:off x="5454633" y="2641033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1" name="Shape 161"/>
          <p:cNvSpPr/>
          <p:nvPr/>
        </p:nvSpPr>
        <p:spPr>
          <a:xfrm>
            <a:off x="6090800" y="4488867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2" name="Shape 162"/>
          <p:cNvSpPr/>
          <p:nvPr/>
        </p:nvSpPr>
        <p:spPr>
          <a:xfrm>
            <a:off x="7956533" y="3064167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3" name="Shape 163"/>
          <p:cNvSpPr/>
          <p:nvPr/>
        </p:nvSpPr>
        <p:spPr>
          <a:xfrm>
            <a:off x="8627333" y="4600867"/>
            <a:ext cx="147200" cy="1472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1D1D1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8" name="Straight Arrow Connector 17"/>
          <p:cNvCxnSpPr>
            <a:stCxn id="163" idx="1"/>
            <a:endCxn id="162" idx="4"/>
          </p:cNvCxnSpPr>
          <p:nvPr/>
        </p:nvCxnSpPr>
        <p:spPr>
          <a:xfrm flipH="1" flipV="1">
            <a:off x="8030133" y="3211367"/>
            <a:ext cx="618757" cy="141105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63" idx="2"/>
          </p:cNvCxnSpPr>
          <p:nvPr/>
        </p:nvCxnSpPr>
        <p:spPr>
          <a:xfrm flipH="1" flipV="1">
            <a:off x="4793474" y="4193891"/>
            <a:ext cx="3833859" cy="480576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174599" y="2911704"/>
            <a:ext cx="5391042" cy="1742841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1" idx="6"/>
          </p:cNvCxnSpPr>
          <p:nvPr/>
        </p:nvCxnSpPr>
        <p:spPr>
          <a:xfrm flipH="1" flipV="1">
            <a:off x="6238000" y="4562467"/>
            <a:ext cx="2386733" cy="13615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160" idx="5"/>
          </p:cNvCxnSpPr>
          <p:nvPr/>
        </p:nvCxnSpPr>
        <p:spPr>
          <a:xfrm flipH="1" flipV="1">
            <a:off x="5580276" y="2766676"/>
            <a:ext cx="3020300" cy="1887869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hape 156"/>
          <p:cNvSpPr/>
          <p:nvPr/>
        </p:nvSpPr>
        <p:spPr>
          <a:xfrm>
            <a:off x="2795444" y="2298013"/>
            <a:ext cx="1233631" cy="384661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57657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sz="1400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  <a:sym typeface="Raleway"/>
              </a:rPr>
              <a:t>Insurance Companies</a:t>
            </a:r>
            <a:endParaRPr lang="en" sz="1400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  <a:sym typeface="Raleway"/>
            </a:endParaRPr>
          </a:p>
        </p:txBody>
      </p:sp>
      <p:sp>
        <p:nvSpPr>
          <p:cNvPr id="42" name="Shape 156"/>
          <p:cNvSpPr/>
          <p:nvPr/>
        </p:nvSpPr>
        <p:spPr>
          <a:xfrm>
            <a:off x="5076694" y="1901468"/>
            <a:ext cx="1586851" cy="50659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57657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sz="1400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  <a:sym typeface="Raleway"/>
              </a:rPr>
              <a:t>Professional Consulting Firms</a:t>
            </a:r>
            <a:endParaRPr lang="en" sz="1400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  <a:sym typeface="Raleway"/>
            </a:endParaRPr>
          </a:p>
        </p:txBody>
      </p:sp>
      <p:sp>
        <p:nvSpPr>
          <p:cNvPr id="43" name="Shape 156"/>
          <p:cNvSpPr/>
          <p:nvPr/>
        </p:nvSpPr>
        <p:spPr>
          <a:xfrm>
            <a:off x="4264897" y="3520984"/>
            <a:ext cx="1502887" cy="37843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57657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sz="1400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  <a:sym typeface="Raleway"/>
              </a:rPr>
              <a:t>Superannuation Funds</a:t>
            </a:r>
            <a:endParaRPr lang="en" sz="1400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  <a:sym typeface="Raleway"/>
            </a:endParaRPr>
          </a:p>
        </p:txBody>
      </p:sp>
      <p:sp>
        <p:nvSpPr>
          <p:cNvPr id="44" name="Shape 156"/>
          <p:cNvSpPr/>
          <p:nvPr/>
        </p:nvSpPr>
        <p:spPr>
          <a:xfrm>
            <a:off x="5870120" y="4885114"/>
            <a:ext cx="1354228" cy="510563"/>
          </a:xfrm>
          <a:prstGeom prst="wedgeRectCallout">
            <a:avLst>
              <a:gd name="adj1" fmla="val -28813"/>
              <a:gd name="adj2" fmla="val -92011"/>
            </a:avLst>
          </a:prstGeom>
          <a:solidFill>
            <a:srgbClr val="57657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sz="1400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  <a:sym typeface="Raleway"/>
              </a:rPr>
              <a:t>Government Departments</a:t>
            </a:r>
            <a:endParaRPr lang="en" sz="1400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  <a:sym typeface="Raleway"/>
            </a:endParaRPr>
          </a:p>
        </p:txBody>
      </p:sp>
      <p:sp>
        <p:nvSpPr>
          <p:cNvPr id="45" name="Shape 156"/>
          <p:cNvSpPr/>
          <p:nvPr/>
        </p:nvSpPr>
        <p:spPr>
          <a:xfrm>
            <a:off x="7801226" y="2574217"/>
            <a:ext cx="724273" cy="357625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57657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AU" sz="1400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  <a:sym typeface="Raleway"/>
              </a:rPr>
              <a:t>Banks</a:t>
            </a:r>
            <a:endParaRPr lang="en" sz="1400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  <a:sym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308271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448" y="1348633"/>
            <a:ext cx="9825659" cy="4161600"/>
          </a:xfrm>
          <a:prstGeom prst="rect">
            <a:avLst/>
          </a:prstGeom>
        </p:spPr>
      </p:pic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1139277" y="1240349"/>
            <a:ext cx="9900000" cy="41760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OUR STORY</a:t>
            </a:r>
            <a:endParaRPr lang="en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261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15BEE7-44E1-AD43-90A0-474C8794D3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95" r="24968"/>
          <a:stretch/>
        </p:blipFill>
        <p:spPr>
          <a:xfrm>
            <a:off x="0" y="0"/>
            <a:ext cx="5801103" cy="6858000"/>
          </a:xfrm>
          <a:prstGeom prst="rect">
            <a:avLst/>
          </a:prstGeom>
        </p:spPr>
      </p:pic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AU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THE STORY</a:t>
            </a:r>
            <a:endParaRPr lang="en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 w="3175"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14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cxnSp>
        <p:nvCxnSpPr>
          <p:cNvPr id="201" name="Shape 201"/>
          <p:cNvCxnSpPr>
            <a:stCxn id="202" idx="2"/>
          </p:cNvCxnSpPr>
          <p:nvPr/>
        </p:nvCxnSpPr>
        <p:spPr>
          <a:xfrm>
            <a:off x="8498842" y="5748563"/>
            <a:ext cx="645225" cy="1109600"/>
          </a:xfrm>
          <a:prstGeom prst="straightConnector1">
            <a:avLst/>
          </a:prstGeom>
          <a:noFill/>
          <a:ln w="19050" cap="flat" cmpd="sng">
            <a:solidFill>
              <a:srgbClr val="1D1D1B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03" name="Shape 203"/>
          <p:cNvCxnSpPr>
            <a:stCxn id="204" idx="2"/>
            <a:endCxn id="202" idx="0"/>
          </p:cNvCxnSpPr>
          <p:nvPr/>
        </p:nvCxnSpPr>
        <p:spPr>
          <a:xfrm flipH="1">
            <a:off x="8498842" y="4428761"/>
            <a:ext cx="1067962" cy="821402"/>
          </a:xfrm>
          <a:prstGeom prst="straightConnector1">
            <a:avLst/>
          </a:prstGeom>
          <a:noFill/>
          <a:ln w="19050" cap="flat" cmpd="sng">
            <a:solidFill>
              <a:srgbClr val="1D1D1B"/>
            </a:solidFill>
            <a:prstDash val="solid"/>
            <a:round/>
            <a:headEnd type="diamond" w="lg" len="lg"/>
            <a:tailEnd type="diamond" w="lg" len="lg"/>
          </a:ln>
        </p:spPr>
      </p:cxnSp>
      <p:sp>
        <p:nvSpPr>
          <p:cNvPr id="205" name="Shape 205"/>
          <p:cNvSpPr txBox="1"/>
          <p:nvPr/>
        </p:nvSpPr>
        <p:spPr>
          <a:xfrm>
            <a:off x="6944497" y="2612136"/>
            <a:ext cx="3714170" cy="498400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ctr"/>
            <a:r>
              <a:rPr lang="en-AU" sz="2400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Established in May 2010</a:t>
            </a:r>
            <a:endParaRPr lang="en" sz="2400" dirty="0">
              <a:solidFill>
                <a:srgbClr val="576574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2" name="Shape 202"/>
          <p:cNvSpPr txBox="1"/>
          <p:nvPr/>
        </p:nvSpPr>
        <p:spPr>
          <a:xfrm>
            <a:off x="6339016" y="5250163"/>
            <a:ext cx="4319651" cy="498400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ctr"/>
            <a:r>
              <a:rPr lang="en-AU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Meet </a:t>
            </a:r>
            <a:r>
              <a:rPr lang="en-AU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like-minded students</a:t>
            </a:r>
            <a:endParaRPr lang="en" dirty="0">
              <a:solidFill>
                <a:srgbClr val="576574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4" name="Shape 204"/>
          <p:cNvSpPr txBox="1"/>
          <p:nvPr/>
        </p:nvSpPr>
        <p:spPr>
          <a:xfrm>
            <a:off x="7629467" y="3930362"/>
            <a:ext cx="3874674" cy="4983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ctr"/>
            <a:r>
              <a:rPr lang="en-AU" sz="1600" dirty="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rPr>
              <a:t>Official society for actuarial students</a:t>
            </a:r>
            <a:endParaRPr lang="en" sz="1600" dirty="0">
              <a:solidFill>
                <a:srgbClr val="576574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206" name="Shape 206"/>
          <p:cNvCxnSpPr>
            <a:stCxn id="205" idx="2"/>
            <a:endCxn id="204" idx="0"/>
          </p:cNvCxnSpPr>
          <p:nvPr/>
        </p:nvCxnSpPr>
        <p:spPr>
          <a:xfrm>
            <a:off x="8801582" y="3110536"/>
            <a:ext cx="765222" cy="819826"/>
          </a:xfrm>
          <a:prstGeom prst="straightConnector1">
            <a:avLst/>
          </a:prstGeom>
          <a:noFill/>
          <a:ln w="19050" cap="flat" cmpd="sng">
            <a:solidFill>
              <a:srgbClr val="1D1D1B"/>
            </a:solidFill>
            <a:prstDash val="solid"/>
            <a:round/>
            <a:headEnd type="diamond" w="lg" len="lg"/>
            <a:tailEnd type="diamond" w="lg" len="lg"/>
          </a:ln>
        </p:spPr>
      </p:cxnSp>
      <p:cxnSp>
        <p:nvCxnSpPr>
          <p:cNvPr id="207" name="Shape 207"/>
          <p:cNvCxnSpPr>
            <a:stCxn id="205" idx="0"/>
          </p:cNvCxnSpPr>
          <p:nvPr/>
        </p:nvCxnSpPr>
        <p:spPr>
          <a:xfrm flipV="1">
            <a:off x="8801582" y="1569336"/>
            <a:ext cx="342485" cy="1042800"/>
          </a:xfrm>
          <a:prstGeom prst="straightConnector1">
            <a:avLst/>
          </a:prstGeom>
          <a:noFill/>
          <a:ln w="19050" cap="flat" cmpd="sng">
            <a:solidFill>
              <a:srgbClr val="1D1D1B"/>
            </a:solidFill>
            <a:prstDash val="solid"/>
            <a:round/>
            <a:headEnd type="diamond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542605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C1D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subTitle" idx="4294967295"/>
          </p:nvPr>
        </p:nvSpPr>
        <p:spPr>
          <a:xfrm>
            <a:off x="1871169" y="2825957"/>
            <a:ext cx="8444600" cy="10464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AU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Connect members with professional actuaries</a:t>
            </a:r>
          </a:p>
          <a:p>
            <a:pPr algn="ctr">
              <a:spcBef>
                <a:spcPts val="0"/>
              </a:spcBef>
              <a:buNone/>
            </a:pPr>
            <a:endParaRPr lang="en-AU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en-AU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Enhance member’s employable skill set</a:t>
            </a:r>
            <a:endParaRPr lang="en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fld id="{00000000-1234-1234-1234-123412341234}" type="slidenum">
              <a:rPr lang="en"/>
              <a:pPr/>
              <a:t>15</a:t>
            </a:fld>
            <a:endParaRPr lang="en"/>
          </a:p>
        </p:txBody>
      </p:sp>
      <p:sp>
        <p:nvSpPr>
          <p:cNvPr id="19" name="Rectangle 18"/>
          <p:cNvSpPr/>
          <p:nvPr/>
        </p:nvSpPr>
        <p:spPr>
          <a:xfrm>
            <a:off x="1584200" y="1585913"/>
            <a:ext cx="9022800" cy="367888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342"/>
          <p:cNvSpPr/>
          <p:nvPr/>
        </p:nvSpPr>
        <p:spPr>
          <a:xfrm>
            <a:off x="5709939" y="492482"/>
            <a:ext cx="767061" cy="732420"/>
          </a:xfrm>
          <a:custGeom>
            <a:avLst/>
            <a:gdLst/>
            <a:ahLst/>
            <a:cxnLst/>
            <a:rect l="0" t="0" r="0" b="0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6282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359A51-212E-3344-A5EA-5F0ABF6A0D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21" r="28358"/>
          <a:stretch/>
        </p:blipFill>
        <p:spPr>
          <a:xfrm>
            <a:off x="0" y="-131980"/>
            <a:ext cx="6882063" cy="7121960"/>
          </a:xfrm>
          <a:prstGeom prst="rect">
            <a:avLst/>
          </a:prstGeom>
        </p:spPr>
      </p:pic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16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6615739" y="450000"/>
            <a:ext cx="5576261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2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SEMESTER 1 EVENTS</a:t>
            </a:r>
            <a:endParaRPr lang="en" sz="32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7223229" y="1825607"/>
            <a:ext cx="4732012" cy="34391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Pizza Lunch   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Games Night   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Actuaries Institute </a:t>
            </a:r>
            <a:endParaRPr lang="en-US" sz="1900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Trivia Night </a:t>
            </a:r>
            <a:endParaRPr lang="en-US" sz="1900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Corporate Cocktails </a:t>
            </a:r>
            <a:endParaRPr lang="en-US" sz="1900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399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8" t="9558" r="15834"/>
          <a:stretch/>
        </p:blipFill>
        <p:spPr>
          <a:xfrm>
            <a:off x="0" y="0"/>
            <a:ext cx="6164132" cy="6858000"/>
          </a:xfrm>
          <a:prstGeom prst="rect">
            <a:avLst/>
          </a:prstGeom>
        </p:spPr>
      </p:pic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28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BENEFITS OF MASS</a:t>
            </a:r>
            <a:endParaRPr lang="en" sz="28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17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640067" y="2078202"/>
            <a:ext cx="2398800" cy="1736800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2000" b="1" dirty="0">
                <a:latin typeface="Avenir Next Ultra Light" charset="0"/>
                <a:ea typeface="Avenir Next Ultra Light" charset="0"/>
                <a:cs typeface="Avenir Next Ultra Light" charset="0"/>
              </a:rPr>
              <a:t>Networking</a:t>
            </a:r>
          </a:p>
          <a:p>
            <a:pPr marL="0" indent="0" algn="ctr">
              <a:lnSpc>
                <a:spcPct val="70000"/>
              </a:lnSpc>
              <a:buNone/>
            </a:pPr>
            <a:endParaRPr lang="en-US" sz="13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Meet professional actuaries over drinks and food</a:t>
            </a:r>
            <a:endParaRPr lang="en-US" sz="19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643133" y="4152075"/>
            <a:ext cx="2398800" cy="1659178"/>
          </a:xfrm>
        </p:spPr>
        <p:txBody>
          <a:bodyPr>
            <a:normAutofit fontScale="62500" lnSpcReduction="20000"/>
          </a:bodyPr>
          <a:lstStyle/>
          <a:p>
            <a:endParaRPr lang="en-US" dirty="0"/>
          </a:p>
          <a:p>
            <a:pPr marL="0" indent="0" algn="ctr">
              <a:buNone/>
            </a:pPr>
            <a:endParaRPr lang="en-US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buNone/>
            </a:pPr>
            <a:r>
              <a:rPr lang="en-US" sz="3000" b="1" dirty="0">
                <a:latin typeface="Avenir Next Ultra Light" charset="0"/>
                <a:ea typeface="Avenir Next Ultra Light" charset="0"/>
                <a:cs typeface="Avenir Next Ultra Light" charset="0"/>
              </a:rPr>
              <a:t>Connect</a:t>
            </a:r>
          </a:p>
          <a:p>
            <a:pPr marL="0" indent="0" algn="ctr">
              <a:buNone/>
            </a:pPr>
            <a:endParaRPr lang="en-US" sz="21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buNone/>
            </a:pPr>
            <a:r>
              <a:rPr lang="en-US" sz="3000" dirty="0">
                <a:latin typeface="Avenir Next Ultra Light" charset="0"/>
                <a:ea typeface="Avenir Next Ultra Light" charset="0"/>
                <a:cs typeface="Avenir Next Ultra Light" charset="0"/>
              </a:rPr>
              <a:t>Meet the committee and your peers during our many social events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9151452" y="2299194"/>
            <a:ext cx="2398800" cy="1736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2000" b="1" dirty="0">
                <a:latin typeface="Avenir Next Ultra Light" charset="0"/>
                <a:ea typeface="Avenir Next Ultra Light" charset="0"/>
                <a:cs typeface="Avenir Next Ultra Light" charset="0"/>
              </a:rPr>
              <a:t>Learn</a:t>
            </a:r>
            <a:endParaRPr lang="en-US" sz="20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endParaRPr lang="en-US" sz="13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Read through our Unit Guide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9168560" y="3940545"/>
            <a:ext cx="2398800" cy="1598090"/>
          </a:xfrm>
        </p:spPr>
        <p:txBody>
          <a:bodyPr/>
          <a:lstStyle/>
          <a:p>
            <a:pPr marL="0" indent="0" algn="ctr">
              <a:buNone/>
            </a:pPr>
            <a:endParaRPr lang="en-US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buNone/>
            </a:pPr>
            <a:endParaRPr lang="en-US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2000" b="1" dirty="0">
                <a:latin typeface="Avenir Next Ultra Light" charset="0"/>
                <a:ea typeface="Avenir Next Ultra Light" charset="0"/>
                <a:cs typeface="Avenir Next Ultra Light" charset="0"/>
              </a:rPr>
              <a:t>Development</a:t>
            </a:r>
          </a:p>
          <a:p>
            <a:pPr marL="0" indent="0" algn="ctr">
              <a:lnSpc>
                <a:spcPct val="70000"/>
              </a:lnSpc>
              <a:buNone/>
            </a:pPr>
            <a:endParaRPr lang="en-US" sz="1300" b="1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Boost your skills </a:t>
            </a:r>
          </a:p>
        </p:txBody>
      </p:sp>
      <p:sp>
        <p:nvSpPr>
          <p:cNvPr id="14" name="Shape 433"/>
          <p:cNvSpPr/>
          <p:nvPr/>
        </p:nvSpPr>
        <p:spPr>
          <a:xfrm>
            <a:off x="7679278" y="2056868"/>
            <a:ext cx="320377" cy="337775"/>
          </a:xfrm>
          <a:custGeom>
            <a:avLst/>
            <a:gdLst/>
            <a:ahLst/>
            <a:cxnLst/>
            <a:rect l="0" t="0" r="0" b="0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1D1C1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15" name="Shape 361"/>
          <p:cNvGrpSpPr/>
          <p:nvPr/>
        </p:nvGrpSpPr>
        <p:grpSpPr>
          <a:xfrm>
            <a:off x="10199634" y="2028207"/>
            <a:ext cx="366457" cy="366436"/>
            <a:chOff x="1923675" y="1633650"/>
            <a:chExt cx="436000" cy="435975"/>
          </a:xfrm>
        </p:grpSpPr>
        <p:sp>
          <p:nvSpPr>
            <p:cNvPr id="16" name="Shape 362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" name="Shape 363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" name="Shape 364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365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366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1" name="Shape 367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2" name="Shape 700"/>
          <p:cNvGrpSpPr/>
          <p:nvPr/>
        </p:nvGrpSpPr>
        <p:grpSpPr>
          <a:xfrm>
            <a:off x="7613256" y="3893152"/>
            <a:ext cx="452420" cy="433992"/>
            <a:chOff x="5233525" y="4954450"/>
            <a:chExt cx="538275" cy="516350"/>
          </a:xfrm>
        </p:grpSpPr>
        <p:sp>
          <p:nvSpPr>
            <p:cNvPr id="23" name="Shape 701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702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0" t="0" r="0" b="0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5" name="Shape 703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Shape 704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0" t="0" r="0" b="0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705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0" t="0" r="0" b="0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706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0" t="0" r="0" b="0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" name="Shape 707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0" t="0" r="0" b="0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0" name="Shape 708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0" t="0" r="0" b="0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" name="Shape 709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0" t="0" r="0" b="0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710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0" t="0" r="0" b="0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711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0" t="0" r="0" b="0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4" name="Shape 496"/>
          <p:cNvGrpSpPr/>
          <p:nvPr/>
        </p:nvGrpSpPr>
        <p:grpSpPr>
          <a:xfrm>
            <a:off x="10167400" y="3959129"/>
            <a:ext cx="369504" cy="268182"/>
            <a:chOff x="4604550" y="3714775"/>
            <a:chExt cx="439625" cy="319075"/>
          </a:xfrm>
        </p:grpSpPr>
        <p:sp>
          <p:nvSpPr>
            <p:cNvPr id="35" name="Shape 497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0" t="0" r="0" b="0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498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0" t="0" r="0" b="0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rgbClr val="1D1C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0968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BE6454-6BEE-884C-B6E8-DAD18912F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62061"/>
            <a:ext cx="12192000" cy="8120062"/>
          </a:xfrm>
          <a:prstGeom prst="rect">
            <a:avLst/>
          </a:prstGeom>
        </p:spPr>
      </p:pic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1233600" y="1233600"/>
            <a:ext cx="9724400" cy="43908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THE TEAM</a:t>
            </a:r>
            <a:endParaRPr lang="en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310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C1D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229577" y="1719020"/>
            <a:ext cx="16217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Jesse Sondhu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President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81736" y="3821965"/>
            <a:ext cx="1488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Yanik Ratilal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Treasurer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61820" y="3824564"/>
            <a:ext cx="2560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Jessica Sumarno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Vice-President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2524" y="3824721"/>
            <a:ext cx="20733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Melissa Kung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Secretary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79576" y="593861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Adete Bhasin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Media and Communications Officer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15766" y="5938617"/>
            <a:ext cx="21347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Tom van Denderen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Sponsorship Director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1702" y="5938617"/>
            <a:ext cx="18407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Dheeraj Satish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Events Director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21291" y="5925072"/>
            <a:ext cx="16793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Omer Samuni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Education Officer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9505" y="166255"/>
            <a:ext cx="11737571" cy="651102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5A4985-1039-E848-8CFE-BD37932AF6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46" r="22546" b="17237"/>
          <a:stretch/>
        </p:blipFill>
        <p:spPr>
          <a:xfrm>
            <a:off x="9120190" y="4594387"/>
            <a:ext cx="1281600" cy="1281600"/>
          </a:xfrm>
          <a:prstGeom prst="ellipse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EBA404A-5B4E-0D4C-AA5C-73913202FF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24" t="5257" r="19259" b="4435"/>
          <a:stretch/>
        </p:blipFill>
        <p:spPr>
          <a:xfrm>
            <a:off x="4242354" y="4600601"/>
            <a:ext cx="1281600" cy="1281600"/>
          </a:xfrm>
          <a:prstGeom prst="ellipse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809D30C-46DD-7D41-B8E1-A22CC2372E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37" r="16837"/>
          <a:stretch/>
        </p:blipFill>
        <p:spPr>
          <a:xfrm>
            <a:off x="1803436" y="4594387"/>
            <a:ext cx="1281600" cy="1281600"/>
          </a:xfrm>
          <a:prstGeom prst="ellipse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BBE9643-7E68-7E44-8A38-E8836BBA4E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038" t="16923" r="24038" b="4925"/>
          <a:stretch/>
        </p:blipFill>
        <p:spPr>
          <a:xfrm>
            <a:off x="3085037" y="2439365"/>
            <a:ext cx="1281600" cy="1281600"/>
          </a:xfrm>
          <a:prstGeom prst="ellipse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38C723A-3FA6-4949-A516-FE0BA050997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822" r="16822"/>
          <a:stretch/>
        </p:blipFill>
        <p:spPr>
          <a:xfrm>
            <a:off x="5399672" y="2433055"/>
            <a:ext cx="1281600" cy="1281600"/>
          </a:xfrm>
          <a:prstGeom prst="ellipse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8B16219-934D-824F-A62A-65B156CF4B9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334" t="13869" r="21818" b="2072"/>
          <a:stretch/>
        </p:blipFill>
        <p:spPr>
          <a:xfrm>
            <a:off x="7714307" y="2429135"/>
            <a:ext cx="1281600" cy="1281600"/>
          </a:xfrm>
          <a:prstGeom prst="ellipse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4D138CE-9DD3-B746-AA17-4E6BCBC9A36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1349" t="13017" r="21349" b="735"/>
          <a:stretch/>
        </p:blipFill>
        <p:spPr>
          <a:xfrm>
            <a:off x="5399671" y="300852"/>
            <a:ext cx="1281600" cy="1281600"/>
          </a:xfrm>
          <a:prstGeom prst="ellipse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510C3D-746A-FA44-BCAF-FE69A9DB1CF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029" r="6029"/>
          <a:stretch/>
        </p:blipFill>
        <p:spPr>
          <a:xfrm>
            <a:off x="6681271" y="4591351"/>
            <a:ext cx="1281600" cy="12816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756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" r="1647" b="19715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1233600" y="1233600"/>
            <a:ext cx="9724400" cy="43908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What is an Actuary?</a:t>
            </a:r>
            <a:endParaRPr lang="en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619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E1395B-98CF-1A46-A75E-6E8021F50F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41" r="15726"/>
          <a:stretch/>
        </p:blipFill>
        <p:spPr>
          <a:xfrm>
            <a:off x="-96253" y="0"/>
            <a:ext cx="6737684" cy="6858000"/>
          </a:xfrm>
          <a:prstGeom prst="rect">
            <a:avLst/>
          </a:prstGeom>
        </p:spPr>
      </p:pic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6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SUB-COMMITEE</a:t>
            </a:r>
            <a:endParaRPr lang="en" sz="36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20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6778060" y="1825607"/>
            <a:ext cx="5413939" cy="36433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4 Sub-Committee Members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Application Due Date: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Sunday at 5:00pm for Sub-Committee </a:t>
            </a:r>
          </a:p>
        </p:txBody>
      </p:sp>
    </p:spTree>
    <p:extLst>
      <p:ext uri="{BB962C8B-B14F-4D97-AF65-F5344CB8AC3E}">
        <p14:creationId xmlns:p14="http://schemas.microsoft.com/office/powerpoint/2010/main" val="1509980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2C016D-678A-8148-8894-2F51AAD3D6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79" t="22496" r="40038"/>
          <a:stretch/>
        </p:blipFill>
        <p:spPr>
          <a:xfrm>
            <a:off x="0" y="-180009"/>
            <a:ext cx="6100011" cy="7038009"/>
          </a:xfrm>
          <a:prstGeom prst="rect">
            <a:avLst/>
          </a:prstGeom>
        </p:spPr>
      </p:pic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201278" y="450000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6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MENTORING</a:t>
            </a:r>
            <a:endParaRPr lang="en" sz="36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21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7044867" y="1825607"/>
            <a:ext cx="4732012" cy="394342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First year students are mentees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Matched with more experienced students who are mentors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Groups will meet fortnightly 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Events for groups to join!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Mentee Application Due Date: This Friday at 11:59pm</a:t>
            </a:r>
          </a:p>
        </p:txBody>
      </p:sp>
    </p:spTree>
    <p:extLst>
      <p:ext uri="{BB962C8B-B14F-4D97-AF65-F5344CB8AC3E}">
        <p14:creationId xmlns:p14="http://schemas.microsoft.com/office/powerpoint/2010/main" val="1219616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" t="7114" r="1395" b="1361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1233600" y="1233600"/>
            <a:ext cx="9724400" cy="43908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ADVICE</a:t>
            </a:r>
            <a:endParaRPr lang="en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548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Don’t. Fall. Behind.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23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892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6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FIRST YEAR</a:t>
            </a:r>
            <a:endParaRPr lang="en" sz="36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24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6778061" y="1825606"/>
            <a:ext cx="4732012" cy="45086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Starts in the beginning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First year units for exemption: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ACC1100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ECC1000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ECC1100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ETC1000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Minimum: 60% per unit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Ideal: Over 70%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Average: 70% per CT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F51786-1F2D-9D4C-8280-E14CD5C560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53"/>
          <a:stretch/>
        </p:blipFill>
        <p:spPr>
          <a:xfrm>
            <a:off x="0" y="0"/>
            <a:ext cx="6112042" cy="78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855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151" r="27539"/>
          <a:stretch/>
        </p:blipFill>
        <p:spPr>
          <a:xfrm>
            <a:off x="0" y="1"/>
            <a:ext cx="6152444" cy="6858000"/>
          </a:xfrm>
          <a:prstGeom prst="rect">
            <a:avLst/>
          </a:prstGeom>
        </p:spPr>
      </p:pic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7044867" y="274633"/>
            <a:ext cx="4198400" cy="1143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/>
            <a:r>
              <a:rPr lang="en-AU" sz="3600" b="1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MATH?</a:t>
            </a:r>
            <a:endParaRPr lang="en" sz="3600" b="1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1584200" y="1593200"/>
            <a:ext cx="2927600" cy="3671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3600" b="1">
                <a:solidFill>
                  <a:schemeClr val="bg1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25</a:t>
            </a:fld>
            <a:endParaRPr lang="en" sz="3600" b="1" dirty="0">
              <a:solidFill>
                <a:schemeClr val="bg1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6778061" y="1825606"/>
            <a:ext cx="4732012" cy="450869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First Year: Statistics/Econometrics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From Second Year: Probability + Financial Math</a:t>
            </a:r>
          </a:p>
          <a:p>
            <a:pPr>
              <a:lnSpc>
                <a:spcPct val="150000"/>
              </a:lnSpc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Recommended Electives: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Calculus: MTH1030 or MTH2010</a:t>
            </a:r>
          </a:p>
          <a:p>
            <a:pPr lvl="1"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Linear Algebra: MTH2021</a:t>
            </a:r>
          </a:p>
          <a:p>
            <a:pPr lvl="1">
              <a:lnSpc>
                <a:spcPct val="150000"/>
              </a:lnSpc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lnSpc>
                <a:spcPct val="150000"/>
              </a:lnSpc>
            </a:pPr>
            <a:r>
              <a:rPr lang="en-US" sz="1900" dirty="0">
                <a:latin typeface="Avenir Next Ultra Light" charset="0"/>
                <a:ea typeface="Avenir Next Ultra Light" charset="0"/>
                <a:cs typeface="Avenir Next Ultra Light" charset="0"/>
              </a:rPr>
              <a:t>Commerce Math: ETC2440</a:t>
            </a:r>
          </a:p>
          <a:p>
            <a:pPr>
              <a:lnSpc>
                <a:spcPct val="150000"/>
              </a:lnSpc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  <a:p>
            <a:pPr>
              <a:lnSpc>
                <a:spcPct val="150000"/>
              </a:lnSpc>
            </a:pPr>
            <a:endParaRPr lang="en-US" sz="19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097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A person who compiles and analyses statistics and uses them to calculate insurance risks and premiums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3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5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A business professional who deals with the measurement and management of risk and uncertainty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4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127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A professional who assesses and manages the risk of financial investments, insurance policies, and other potentially risky ventures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5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769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C1D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ctrTitle" idx="4294967295"/>
          </p:nvPr>
        </p:nvSpPr>
        <p:spPr>
          <a:xfrm>
            <a:off x="3315633" y="3127199"/>
            <a:ext cx="5560000" cy="831200"/>
          </a:xfrm>
          <a:prstGeom prst="rect">
            <a:avLst/>
          </a:prstGeom>
        </p:spPr>
        <p:txBody>
          <a:bodyPr vert="horz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AU" sz="4000" b="1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KEY WORD</a:t>
            </a:r>
            <a:endParaRPr lang="en" sz="4000" b="1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subTitle" idx="4294967295"/>
          </p:nvPr>
        </p:nvSpPr>
        <p:spPr>
          <a:xfrm>
            <a:off x="3315600" y="4060589"/>
            <a:ext cx="5560000" cy="10464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AU" dirty="0">
                <a:solidFill>
                  <a:srgbClr val="FFFFFF"/>
                </a:solidFill>
                <a:latin typeface="Avenir Next Ultra Light" charset="0"/>
                <a:ea typeface="Avenir Next Ultra Light" charset="0"/>
                <a:cs typeface="Avenir Next Ultra Light" charset="0"/>
              </a:rPr>
              <a:t>RISK</a:t>
            </a:r>
            <a:endParaRPr lang="en" dirty="0">
              <a:solidFill>
                <a:srgbClr val="FFFFFF"/>
              </a:solidFill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fld id="{00000000-1234-1234-1234-123412341234}" type="slidenum">
              <a:rPr lang="en"/>
              <a:pPr/>
              <a:t>6</a:t>
            </a:fld>
            <a:endParaRPr lang="en" dirty="0"/>
          </a:p>
        </p:txBody>
      </p:sp>
      <p:sp>
        <p:nvSpPr>
          <p:cNvPr id="19" name="Rectangle 18"/>
          <p:cNvSpPr/>
          <p:nvPr/>
        </p:nvSpPr>
        <p:spPr>
          <a:xfrm>
            <a:off x="1584200" y="1585913"/>
            <a:ext cx="9022800" cy="367888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hape 524"/>
          <p:cNvSpPr/>
          <p:nvPr/>
        </p:nvSpPr>
        <p:spPr>
          <a:xfrm>
            <a:off x="5522127" y="1875123"/>
            <a:ext cx="1137676" cy="994249"/>
          </a:xfrm>
          <a:custGeom>
            <a:avLst/>
            <a:gdLst/>
            <a:ahLst/>
            <a:cxnLst/>
            <a:rect l="0" t="0" r="0" b="0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764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BBB30A-522D-544B-9068-F8A433348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31882"/>
            <a:ext cx="12192000" cy="8120062"/>
          </a:xfrm>
          <a:prstGeom prst="rect">
            <a:avLst/>
          </a:prstGeom>
        </p:spPr>
      </p:pic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1233600" y="1233600"/>
            <a:ext cx="9724400" cy="43908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r>
              <a:rPr lang="en-AU" spc="300">
                <a:latin typeface="Avenir Next Ultra Light" charset="0"/>
                <a:ea typeface="Avenir Next Ultra Light" charset="0"/>
                <a:cs typeface="Avenir Next Ultra Light" charset="0"/>
              </a:rPr>
              <a:t>What </a:t>
            </a:r>
            <a:r>
              <a:rPr lang="en-AU" spc="300" dirty="0">
                <a:latin typeface="Avenir Next Ultra Light" charset="0"/>
                <a:ea typeface="Avenir Next Ultra Light" charset="0"/>
                <a:cs typeface="Avenir Next Ultra Light" charset="0"/>
              </a:rPr>
              <a:t>is Risk?</a:t>
            </a:r>
            <a:endParaRPr lang="en" spc="3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433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The possibility that something unpleasant or unwelcome will happen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8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01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373299" y="2882400"/>
            <a:ext cx="7445200" cy="10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>
              <a:buNone/>
            </a:pPr>
            <a:r>
              <a:rPr lang="en-AU" b="0" dirty="0">
                <a:latin typeface="Avenir Next Ultra Light" charset="0"/>
                <a:ea typeface="Avenir Next Ultra Light" charset="0"/>
                <a:cs typeface="Avenir Next Ultra Light" charset="0"/>
              </a:rPr>
              <a:t>Uncertainty of outcomes</a:t>
            </a:r>
            <a:endParaRPr lang="en" b="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584200" y="5264800"/>
            <a:ext cx="9022800" cy="1593200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 sz="4000">
                <a:latin typeface="Avenir Next Ultra Light" charset="0"/>
                <a:ea typeface="Avenir Next Ultra Light" charset="0"/>
                <a:cs typeface="Avenir Next Ultra Light" charset="0"/>
              </a:rPr>
              <a:pPr algn="ctr"/>
              <a:t>9</a:t>
            </a:fld>
            <a:endParaRPr lang="en" sz="4000" dirty="0">
              <a:latin typeface="Avenir Next Ultra Light" charset="0"/>
              <a:ea typeface="Avenir Next Ultra Light" charset="0"/>
              <a:cs typeface="Avenir Nex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68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10082</TotalTime>
  <Words>385</Words>
  <Application>Microsoft Macintosh PowerPoint</Application>
  <PresentationFormat>Widescreen</PresentationFormat>
  <Paragraphs>138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Avenir Next</vt:lpstr>
      <vt:lpstr>Avenir Next Ultra Light</vt:lpstr>
      <vt:lpstr>Calibri</vt:lpstr>
      <vt:lpstr>Calibri Light</vt:lpstr>
      <vt:lpstr>Montserrat</vt:lpstr>
      <vt:lpstr>Raleway</vt:lpstr>
      <vt:lpstr>Vidaloka</vt:lpstr>
      <vt:lpstr>Office Theme</vt:lpstr>
      <vt:lpstr>FIRST YEAR INFORMATION SESSION</vt:lpstr>
      <vt:lpstr>What is an Actuary?</vt:lpstr>
      <vt:lpstr>PowerPoint Presentation</vt:lpstr>
      <vt:lpstr>PowerPoint Presentation</vt:lpstr>
      <vt:lpstr>PowerPoint Presentation</vt:lpstr>
      <vt:lpstr>KEY WORD</vt:lpstr>
      <vt:lpstr>What is Risk?</vt:lpstr>
      <vt:lpstr>PowerPoint Presentation</vt:lpstr>
      <vt:lpstr>PowerPoint Presentation</vt:lpstr>
      <vt:lpstr>PowerPoint Presentation</vt:lpstr>
      <vt:lpstr>AREAS OF RISK</vt:lpstr>
      <vt:lpstr>CAREER PATHWAYS</vt:lpstr>
      <vt:lpstr>OUR STORY</vt:lpstr>
      <vt:lpstr>THE STORY</vt:lpstr>
      <vt:lpstr>PowerPoint Presentation</vt:lpstr>
      <vt:lpstr>SEMESTER 1 EVENTS</vt:lpstr>
      <vt:lpstr>BENEFITS OF MASS</vt:lpstr>
      <vt:lpstr>THE TEAM</vt:lpstr>
      <vt:lpstr>PowerPoint Presentation</vt:lpstr>
      <vt:lpstr>SUB-COMMITEE</vt:lpstr>
      <vt:lpstr>MENTORING</vt:lpstr>
      <vt:lpstr>ADVICE</vt:lpstr>
      <vt:lpstr>PowerPoint Presentation</vt:lpstr>
      <vt:lpstr>FIRST YEAR</vt:lpstr>
      <vt:lpstr>MATH?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YEAR INFORMATION SESSION</dc:title>
  <dc:creator>Melissa Kung</dc:creator>
  <cp:lastModifiedBy>Omer Samuni</cp:lastModifiedBy>
  <cp:revision>135</cp:revision>
  <dcterms:created xsi:type="dcterms:W3CDTF">2017-02-12T14:40:07Z</dcterms:created>
  <dcterms:modified xsi:type="dcterms:W3CDTF">2018-03-07T03:41:39Z</dcterms:modified>
</cp:coreProperties>
</file>